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>
      <p:cViewPr varScale="1">
        <p:scale>
          <a:sx n="109" d="100"/>
          <a:sy n="109" d="100"/>
        </p:scale>
        <p:origin x="19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9294-3C29-44A3-8796-91D21669DCB7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2A1FD-404A-4164-A61A-44B538E95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93D98-7DDE-42D4-A899-40001D57140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31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8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4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1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9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3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1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4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3D98-7DDE-42D4-A899-40001D571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3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4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7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82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9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03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68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8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97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60E2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60E2A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60E2A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60E2A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60E2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60E2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60E2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60E2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60E2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036496" cy="2808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  <a:t>OPEN DAY </a:t>
            </a: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  <a:t>APRIL 2021</a:t>
            </a: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  <a:t>THE WORLD OF FINANCIAL RISK &amp; QUANTS</a:t>
            </a: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en-GB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971600" y="5085184"/>
            <a:ext cx="71287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OF STATISTICS AND ACTUARIAL SCIENCE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 OF ECONOMIC AND MANAGEMENT SCIENCES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E3A15-BDD3-4775-B0CD-78D990E1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36" y="3717032"/>
            <a:ext cx="7416824" cy="42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RISK MANAGEMENT PROGRAMMES</a:t>
            </a:r>
          </a:p>
        </p:txBody>
      </p:sp>
    </p:spTree>
    <p:extLst>
      <p:ext uri="{BB962C8B-B14F-4D97-AF65-F5344CB8AC3E}">
        <p14:creationId xmlns:p14="http://schemas.microsoft.com/office/powerpoint/2010/main" val="393407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EA6E2-30A1-49FD-B9D6-14ED2A13E71D}"/>
              </a:ext>
            </a:extLst>
          </p:cNvPr>
          <p:cNvSpPr/>
          <p:nvPr/>
        </p:nvSpPr>
        <p:spPr>
          <a:xfrm>
            <a:off x="107504" y="44624"/>
            <a:ext cx="89289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85BCDC-17EA-4475-AC07-A005971E8D35}"/>
              </a:ext>
            </a:extLst>
          </p:cNvPr>
          <p:cNvSpPr/>
          <p:nvPr/>
        </p:nvSpPr>
        <p:spPr>
          <a:xfrm>
            <a:off x="0" y="160952"/>
            <a:ext cx="9144000" cy="31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meet more or less these requirements …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invite you to join us on this exciting journey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work hard, we are pretty sure you will enjoy your studies and on the long run and you will be well rewarded.</a:t>
            </a:r>
            <a:endParaRPr lang="en-GB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7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EA6E2-30A1-49FD-B9D6-14ED2A13E71D}"/>
              </a:ext>
            </a:extLst>
          </p:cNvPr>
          <p:cNvSpPr/>
          <p:nvPr/>
        </p:nvSpPr>
        <p:spPr>
          <a:xfrm>
            <a:off x="107504" y="44624"/>
            <a:ext cx="89289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5E909-9AD5-4144-B2AF-CA0DE1EF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3" y="66568"/>
            <a:ext cx="2687978" cy="3182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D3194-3A3D-4F58-8E0C-191AD097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97" y="0"/>
            <a:ext cx="4678100" cy="33569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FBC43-D037-4554-B4B0-9A684CAA2FE5}"/>
              </a:ext>
            </a:extLst>
          </p:cNvPr>
          <p:cNvSpPr/>
          <p:nvPr/>
        </p:nvSpPr>
        <p:spPr>
          <a:xfrm>
            <a:off x="2737007" y="463892"/>
            <a:ext cx="1656184" cy="234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WILL BE OPEN TO YOU</a:t>
            </a:r>
            <a:endParaRPr lang="en-GB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50288-BA20-4B83-AF67-2C4372F8E489}"/>
              </a:ext>
            </a:extLst>
          </p:cNvPr>
          <p:cNvSpPr/>
          <p:nvPr/>
        </p:nvSpPr>
        <p:spPr>
          <a:xfrm>
            <a:off x="5868144" y="3717032"/>
            <a:ext cx="30243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 DANKIE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GB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ENKOSI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GB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FRM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85FE8-183D-4811-88DC-94F550AA9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4" y="3208294"/>
            <a:ext cx="5701062" cy="30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78988BCE-E94F-42C1-B004-B24CBC9F2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52" y="260648"/>
            <a:ext cx="9036496" cy="5256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  <a:t>		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DEGREE PROGRAMMES</a:t>
            </a:r>
            <a:br>
              <a:rPr lang="en-US" sz="2800" b="1" dirty="0">
                <a:solidFill>
                  <a:srgbClr val="000066"/>
                </a:solidFill>
                <a:latin typeface="+mn-lt"/>
              </a:rPr>
            </a:br>
            <a:br>
              <a:rPr lang="en-US" sz="2800" b="1" dirty="0">
                <a:solidFill>
                  <a:srgbClr val="000066"/>
                </a:solidFill>
                <a:latin typeface="+mn-lt"/>
              </a:rPr>
            </a:br>
            <a:r>
              <a:rPr lang="en-US" sz="2800" b="1" dirty="0">
                <a:solidFill>
                  <a:srgbClr val="000066"/>
                </a:solidFill>
                <a:latin typeface="+mn-lt"/>
              </a:rPr>
              <a:t>1. UNDERGRADUATE </a:t>
            </a:r>
            <a:br>
              <a:rPr lang="en-US" sz="2800" b="1" dirty="0">
                <a:solidFill>
                  <a:srgbClr val="000066"/>
                </a:solidFill>
                <a:latin typeface="+mn-lt"/>
              </a:rPr>
            </a:br>
            <a:r>
              <a:rPr lang="en-US" sz="900" b="1" dirty="0">
                <a:solidFill>
                  <a:srgbClr val="000066"/>
                </a:solidFill>
                <a:latin typeface="+mn-lt"/>
              </a:rPr>
              <a:t>  </a:t>
            </a:r>
            <a:br>
              <a:rPr lang="en-US" sz="2800" b="1" dirty="0">
                <a:solidFill>
                  <a:srgbClr val="000066"/>
                </a:solidFill>
                <a:latin typeface="+mn-lt"/>
              </a:rPr>
            </a:br>
            <a:r>
              <a:rPr lang="en-US" sz="2800" b="1" dirty="0">
                <a:solidFill>
                  <a:srgbClr val="000066"/>
                </a:solidFill>
                <a:latin typeface="+mn-lt"/>
              </a:rPr>
              <a:t>	BCom (Mathematical Sciences)</a:t>
            </a:r>
            <a:br>
              <a:rPr lang="en-US" sz="2800" b="1" dirty="0">
                <a:solidFill>
                  <a:srgbClr val="000066"/>
                </a:solidFill>
                <a:latin typeface="+mn-lt"/>
              </a:rPr>
            </a:br>
            <a:r>
              <a:rPr lang="en-US" sz="2800" b="1" dirty="0">
                <a:solidFill>
                  <a:srgbClr val="000066"/>
                </a:solidFill>
                <a:latin typeface="+mn-lt"/>
              </a:rPr>
              <a:t>		</a:t>
            </a:r>
            <a:r>
              <a:rPr lang="en-US" sz="2400" b="1" dirty="0">
                <a:solidFill>
                  <a:srgbClr val="000066"/>
                </a:solidFill>
                <a:latin typeface="+mn-lt"/>
              </a:rPr>
              <a:t>Focal Area – Financial Risk Management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2400" b="1" dirty="0">
                <a:solidFill>
                  <a:srgbClr val="000066"/>
                </a:solidFill>
                <a:latin typeface="+mn-lt"/>
              </a:rPr>
              <a:t>		(3 Years)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2400" b="1" dirty="0">
                <a:solidFill>
                  <a:srgbClr val="000066"/>
                </a:solidFill>
                <a:latin typeface="+mn-lt"/>
              </a:rPr>
              <a:t>2. 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POSTGRADUATE</a:t>
            </a:r>
            <a:br>
              <a:rPr lang="en-US" sz="2800" b="1" dirty="0">
                <a:solidFill>
                  <a:srgbClr val="000066"/>
                </a:solidFill>
                <a:latin typeface="+mn-lt"/>
              </a:rPr>
            </a:br>
            <a:r>
              <a:rPr lang="en-US" sz="900" b="1" dirty="0">
                <a:solidFill>
                  <a:srgbClr val="000066"/>
                </a:solidFill>
                <a:latin typeface="+mn-lt"/>
              </a:rPr>
              <a:t>      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2400" b="1" dirty="0">
                <a:solidFill>
                  <a:srgbClr val="000066"/>
                </a:solidFill>
                <a:latin typeface="+mn-lt"/>
              </a:rPr>
              <a:t>	</a:t>
            </a:r>
            <a:r>
              <a:rPr lang="en-US" sz="2400" b="1" dirty="0" err="1">
                <a:solidFill>
                  <a:srgbClr val="000066"/>
                </a:solidFill>
                <a:latin typeface="+mn-lt"/>
              </a:rPr>
              <a:t>BComHons</a:t>
            </a:r>
            <a:r>
              <a:rPr lang="en-US" sz="2400" b="1" dirty="0">
                <a:solidFill>
                  <a:srgbClr val="000066"/>
                </a:solidFill>
                <a:latin typeface="+mn-lt"/>
              </a:rPr>
              <a:t> (Financial Risk Management)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2400" b="1" dirty="0">
                <a:solidFill>
                  <a:srgbClr val="000066"/>
                </a:solidFill>
                <a:latin typeface="+mn-lt"/>
              </a:rPr>
              <a:t>		(1 Year)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900" b="1" dirty="0">
                <a:solidFill>
                  <a:srgbClr val="000066"/>
                </a:solidFill>
                <a:latin typeface="+mn-lt"/>
              </a:rPr>
              <a:t>   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2400" b="1" dirty="0">
                <a:solidFill>
                  <a:srgbClr val="000066"/>
                </a:solidFill>
                <a:latin typeface="+mn-lt"/>
              </a:rPr>
              <a:t>	</a:t>
            </a:r>
            <a:r>
              <a:rPr lang="en-US" sz="2400" b="1" dirty="0" err="1">
                <a:solidFill>
                  <a:srgbClr val="000066"/>
                </a:solidFill>
                <a:latin typeface="+mn-lt"/>
              </a:rPr>
              <a:t>MCom</a:t>
            </a:r>
            <a:r>
              <a:rPr lang="en-US" sz="2400" b="1" dirty="0">
                <a:solidFill>
                  <a:srgbClr val="000066"/>
                </a:solidFill>
                <a:latin typeface="+mn-lt"/>
              </a:rPr>
              <a:t> (Financial Risk Management)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r>
              <a:rPr lang="en-US" sz="2400" b="1" dirty="0">
                <a:solidFill>
                  <a:srgbClr val="000066"/>
                </a:solidFill>
                <a:latin typeface="+mn-lt"/>
              </a:rPr>
              <a:t>		(1 – 2 Years)</a:t>
            </a:r>
            <a:br>
              <a:rPr lang="en-US" sz="2400" b="1" dirty="0">
                <a:solidFill>
                  <a:srgbClr val="000066"/>
                </a:solidFill>
                <a:latin typeface="+mn-lt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en-GB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4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90B6A7C-628F-4BE3-B308-BEEAA4D67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52" y="260648"/>
            <a:ext cx="9036496" cy="5256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23000"/>
            </a:pP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en-GB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4091BA7-BDC3-4D50-B8E7-72112860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1" y="44624"/>
            <a:ext cx="900480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CHARACTERISTICS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RISK ANALYSTS.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RISK MANAGERS.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ENGINEERS.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Risk, Model Risk, Credit Risk, Operational Risk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Investment and Asset Management world.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on highly Mathematical, Mathematical Statistical level in Investment world.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 by: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Banks.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 Companies.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and Investment Consultancy Companies.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 Firms.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br>
              <a:rPr lang="en-US" sz="24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4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en-US" sz="24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31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5B0A3332-EB68-47B7-BCA7-6122EBFF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1" y="44624"/>
            <a:ext cx="90048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 GET A JOB?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are in big demand.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highly rated by Industry.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Hons Class of 2018 – 17 students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Decided on Masters.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had appointments before graduation – the most even before the final exam.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risk management world attracts a diverse set of individuals.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good money.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br>
              <a:rPr lang="en-US" sz="24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4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en-US" sz="24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79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3EEE038-BA61-493B-B041-D4CAC3FD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1" y="44624"/>
            <a:ext cx="90048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 OF PROGRAMME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endParaRPr lang="en-US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br>
              <a:rPr lang="en-US" sz="2400" b="1" dirty="0">
                <a:solidFill>
                  <a:srgbClr val="000066"/>
                </a:solidFill>
                <a:latin typeface="Arial Black" pitchFamily="34" charset="0"/>
              </a:rPr>
            </a:br>
            <a:br>
              <a:rPr lang="en-US" sz="24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en-US" sz="24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308EC-83E9-454D-97D0-5F31D9479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2" y="515013"/>
            <a:ext cx="2470500" cy="2235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22773C-FC91-4DE6-8260-3E6601C47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341" y="502328"/>
            <a:ext cx="3076575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5BF62-37DA-4330-997E-2E5A1EDEF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1" y="3151230"/>
            <a:ext cx="7125705" cy="3085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886CEC-8CE6-4958-B57C-5D3452CC4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4" y="4666473"/>
            <a:ext cx="3887483" cy="1995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2F366-10CD-4C6C-B236-59643E9ED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114" y="518865"/>
            <a:ext cx="3708856" cy="2016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3C468-AB09-4C12-96C6-BF7CC8D4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6357" y="4812214"/>
            <a:ext cx="2924175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788BA-F908-4569-AE89-36F5C1E6D3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718" y="2505743"/>
            <a:ext cx="3260569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20677-AC5E-495B-89B3-32DFF3FF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3"/>
            <a:ext cx="5246388" cy="1678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F46032-0DE5-40F8-8C05-42DFFC900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77" y="1795222"/>
            <a:ext cx="1695117" cy="1728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343506-65F4-4F5F-8064-290A1FC01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77" y="3497934"/>
            <a:ext cx="3064371" cy="159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E4AC2-EF1C-472E-90E4-4F61350ED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590" y="113461"/>
            <a:ext cx="3484993" cy="2035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3B5E3-F51E-4DDF-84BF-DD86DE89C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859" y="1825796"/>
            <a:ext cx="1537377" cy="1552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69BCB-9DD2-4140-8821-51378F064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859" y="3206722"/>
            <a:ext cx="3596300" cy="172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19C0DF-E9AD-426E-BD44-81D78F512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1680" y="3691765"/>
            <a:ext cx="3240360" cy="1552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2F8455-0841-4C22-BEB3-16AAA8EFD8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677" y="3678086"/>
            <a:ext cx="1525003" cy="1580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4729C-CDAA-4AA8-A9EC-91C824250B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4749" y="4250349"/>
            <a:ext cx="3532574" cy="2299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C03180-0DCC-4FDA-B21D-5D89D2890C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2096" y="2175608"/>
            <a:ext cx="2636328" cy="2016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4EAE6-9E77-4056-A8EC-9C96BE5C2B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7744" y="3141973"/>
            <a:ext cx="1931381" cy="472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E9245-6905-4EBE-8662-57D224DD67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677" y="5271794"/>
            <a:ext cx="3349156" cy="1552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A5D708-57FA-4B5C-A7F0-52E4C9E788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584" y="6553040"/>
            <a:ext cx="1335782" cy="273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151A12-F33D-4C78-9DCE-BF2A3C4D68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68459" y="5555765"/>
            <a:ext cx="2390533" cy="1302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E91EE4-B976-479F-8E87-EA880081DC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44836" y="4261450"/>
            <a:ext cx="2439532" cy="16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EA6E2-30A1-49FD-B9D6-14ED2A13E71D}"/>
              </a:ext>
            </a:extLst>
          </p:cNvPr>
          <p:cNvSpPr/>
          <p:nvPr/>
        </p:nvSpPr>
        <p:spPr>
          <a:xfrm>
            <a:off x="182224" y="44624"/>
            <a:ext cx="87795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PATH</a:t>
            </a:r>
            <a:endParaRPr lang="en-GB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with: 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BCom (Math Sciences) </a:t>
            </a:r>
            <a:r>
              <a:rPr lang="en-ZA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Area–Financial Risk Management</a:t>
            </a:r>
            <a:endParaRPr lang="en-GB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002060"/>
                </a:solidFill>
              </a:rPr>
              <a:t>Majors: Financial Risk Management, Mathematical Statistics and Financial Mathematics.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002060"/>
                </a:solidFill>
              </a:rPr>
              <a:t>2</a:t>
            </a:r>
            <a:r>
              <a:rPr lang="en-ZA" b="1" baseline="30000" dirty="0">
                <a:solidFill>
                  <a:srgbClr val="002060"/>
                </a:solidFill>
              </a:rPr>
              <a:t>nd</a:t>
            </a:r>
            <a:r>
              <a:rPr lang="en-ZA" b="1" dirty="0">
                <a:solidFill>
                  <a:srgbClr val="002060"/>
                </a:solidFill>
              </a:rPr>
              <a:t> Year: Mathematics, Act Sci (Advanced Theory of Interest), Economics or Accountancy.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ZA" b="1" dirty="0">
                <a:solidFill>
                  <a:srgbClr val="002060"/>
                </a:solidFill>
              </a:rPr>
              <a:t>1</a:t>
            </a:r>
            <a:r>
              <a:rPr lang="en-ZA" b="1" baseline="30000" dirty="0">
                <a:solidFill>
                  <a:srgbClr val="002060"/>
                </a:solidFill>
              </a:rPr>
              <a:t>st</a:t>
            </a:r>
            <a:r>
              <a:rPr lang="en-ZA" b="1" dirty="0">
                <a:solidFill>
                  <a:srgbClr val="002060"/>
                </a:solidFill>
              </a:rPr>
              <a:t> Year: Business Management, Computer Science.</a:t>
            </a:r>
          </a:p>
          <a:p>
            <a:pPr lvl="3"/>
            <a:r>
              <a:rPr lang="en-ZA" sz="900" b="1" dirty="0">
                <a:solidFill>
                  <a:srgbClr val="002060"/>
                </a:solidFill>
              </a:rPr>
              <a:t>  </a:t>
            </a:r>
            <a:endParaRPr lang="en-GB" sz="9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57006-2F3B-4675-8DDB-C531420CA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8" y="2852936"/>
            <a:ext cx="8785097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EA6E2-30A1-49FD-B9D6-14ED2A13E71D}"/>
              </a:ext>
            </a:extLst>
          </p:cNvPr>
          <p:cNvSpPr/>
          <p:nvPr/>
        </p:nvSpPr>
        <p:spPr>
          <a:xfrm>
            <a:off x="182224" y="44624"/>
            <a:ext cx="877955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PATH</a:t>
            </a:r>
            <a:endParaRPr lang="en-ZA" b="1" dirty="0">
              <a:solidFill>
                <a:srgbClr val="002060"/>
              </a:solidFill>
            </a:endParaRPr>
          </a:p>
          <a:p>
            <a:pPr lvl="3"/>
            <a:r>
              <a:rPr lang="en-ZA" sz="900" b="1" dirty="0">
                <a:solidFill>
                  <a:srgbClr val="002060"/>
                </a:solidFill>
              </a:rPr>
              <a:t>  </a:t>
            </a:r>
            <a:endParaRPr lang="en-GB" sz="900" b="1" dirty="0">
              <a:solidFill>
                <a:srgbClr val="002060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BComHons</a:t>
            </a: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Financial Risk Management.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MCom</a:t>
            </a: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Financial Risk Management.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Uncertain: Actuarial Science or FRM: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Actuarial Science – can change without any problem after first or second year.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GB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Most of topics of</a:t>
            </a:r>
            <a:r>
              <a:rPr lang="en-GB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CFA-, FRM-, PRM-qualifications.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exposure to: Excel, Visual Basic, R-programming, and SAS.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FFF2F-B1F8-4C70-9DEF-B4FFE51B3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" y="4449450"/>
            <a:ext cx="9115934" cy="23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EA6E2-30A1-49FD-B9D6-14ED2A13E71D}"/>
              </a:ext>
            </a:extLst>
          </p:cNvPr>
          <p:cNvSpPr/>
          <p:nvPr/>
        </p:nvSpPr>
        <p:spPr>
          <a:xfrm>
            <a:off x="71500" y="116632"/>
            <a:ext cx="90725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ZA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CONSIDER THESE PROGRAMMES?</a:t>
            </a:r>
            <a:endParaRPr lang="en-GB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very good in Mathematics:  A+ for Gr 12 Maths.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like Mathematics.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School Maths ≠ </a:t>
            </a:r>
            <a:r>
              <a:rPr lang="en-ZA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Maths &amp; Maths Stats. 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Requirements: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 average: 70%, Mathematics: 75%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enjoy studying Mathematics.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study with insight.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like to work in the corporate investment world – want to pursue on a stimulating and well rewarded career.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fine with working in a group with people.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above average good people skills – willing to work on it.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42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559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Blank Presentation</vt:lpstr>
      <vt:lpstr>OPEN DAY   APRIL 2021  THE WORLD OF FINANCIAL RISK &amp; QUANTS </vt:lpstr>
      <vt:lpstr>  DEGREE PROGRAMMES  1. UNDERGRADUATE      BCom (Mathematical Sciences)   Focal Area – Financial Risk Management   (3 Years)  2. POSTGRADUATE         BComHons (Financial Risk Management)   (1 Year)      MCom (Financial Risk Management)   (1 – 2 Years)   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LULU SMOOTHERS ON ONLINE DATA</dc:title>
  <dc:creator>Willie Conradie</dc:creator>
  <cp:lastModifiedBy>Van der Merwe, CJ, Dr [cjvdmerwe@sun.ac.za]</cp:lastModifiedBy>
  <cp:revision>59</cp:revision>
  <dcterms:created xsi:type="dcterms:W3CDTF">2013-07-08T16:02:00Z</dcterms:created>
  <dcterms:modified xsi:type="dcterms:W3CDTF">2021-02-04T15:40:44Z</dcterms:modified>
</cp:coreProperties>
</file>