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3" r:id="rId4"/>
    <p:sldId id="264" r:id="rId5"/>
    <p:sldId id="266" r:id="rId6"/>
    <p:sldId id="267" r:id="rId7"/>
    <p:sldId id="269" r:id="rId8"/>
    <p:sldId id="272" r:id="rId9"/>
    <p:sldId id="268" r:id="rId10"/>
    <p:sldId id="270" r:id="rId11"/>
    <p:sldId id="271" r:id="rId12"/>
    <p:sldId id="273" r:id="rId13"/>
    <p:sldId id="274" r:id="rId14"/>
    <p:sldId id="275" r:id="rId15"/>
    <p:sldId id="276" r:id="rId16"/>
    <p:sldId id="277"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0" d="100"/>
          <a:sy n="70" d="100"/>
        </p:scale>
        <p:origin x="5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411247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206020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303676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318177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296611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141025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357658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29479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395294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180780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7CA88-5476-41EA-9B0B-8BFADE86874D}" type="datetimeFigureOut">
              <a:rPr lang="en-ZA" smtClean="0"/>
              <a:t>2021/02/12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097846B-E9CB-4A60-92DB-47FBAB3C1350}" type="slidenum">
              <a:rPr lang="en-ZA" smtClean="0"/>
              <a:t>‹#›</a:t>
            </a:fld>
            <a:endParaRPr lang="en-ZA" dirty="0"/>
          </a:p>
        </p:txBody>
      </p:sp>
    </p:spTree>
    <p:extLst>
      <p:ext uri="{BB962C8B-B14F-4D97-AF65-F5344CB8AC3E}">
        <p14:creationId xmlns:p14="http://schemas.microsoft.com/office/powerpoint/2010/main" val="323398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7CA88-5476-41EA-9B0B-8BFADE86874D}" type="datetimeFigureOut">
              <a:rPr lang="en-ZA" smtClean="0"/>
              <a:t>2021/02/12</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7846B-E9CB-4A60-92DB-47FBAB3C1350}" type="slidenum">
              <a:rPr lang="en-ZA" smtClean="0"/>
              <a:t>‹#›</a:t>
            </a:fld>
            <a:endParaRPr lang="en-ZA" dirty="0"/>
          </a:p>
        </p:txBody>
      </p:sp>
    </p:spTree>
    <p:extLst>
      <p:ext uri="{BB962C8B-B14F-4D97-AF65-F5344CB8AC3E}">
        <p14:creationId xmlns:p14="http://schemas.microsoft.com/office/powerpoint/2010/main" val="165922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sun.ac.za/datascience"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mailto:krugere@sun.ac.za" TargetMode="External"/><Relationship Id="rId5" Type="http://schemas.openxmlformats.org/officeDocument/2006/relationships/hyperlink" Target="mailto:pjmos@sun.ac.za" TargetMode="External"/><Relationship Id="rId4" Type="http://schemas.openxmlformats.org/officeDocument/2006/relationships/hyperlink" Target="http://www.sun.ac.z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dwu@sun.ac.za"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un.ac.za/datascience"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mailto:rulof@sun.ac.za" TargetMode="External"/><Relationship Id="rId4" Type="http://schemas.openxmlformats.org/officeDocument/2006/relationships/hyperlink" Target="mailto:pjmos@sun.ac.z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4947"/>
          <a:stretch/>
        </p:blipFill>
        <p:spPr>
          <a:xfrm>
            <a:off x="-100520" y="-35971"/>
            <a:ext cx="12192000" cy="6862764"/>
          </a:xfrm>
          <a:prstGeom prst="rect">
            <a:avLst/>
          </a:prstGeom>
        </p:spPr>
      </p:pic>
      <p:sp>
        <p:nvSpPr>
          <p:cNvPr id="5" name="Title 1">
            <a:extLst>
              <a:ext uri="{FF2B5EF4-FFF2-40B4-BE49-F238E27FC236}">
                <a16:creationId xmlns:a16="http://schemas.microsoft.com/office/drawing/2014/main" id="{E9A7CA00-F135-4E87-B2D2-CE12C790A011}"/>
              </a:ext>
            </a:extLst>
          </p:cNvPr>
          <p:cNvSpPr txBox="1">
            <a:spLocks/>
          </p:cNvSpPr>
          <p:nvPr/>
        </p:nvSpPr>
        <p:spPr>
          <a:xfrm>
            <a:off x="653231" y="2386925"/>
            <a:ext cx="11438249" cy="10657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0" kern="1200">
                <a:solidFill>
                  <a:srgbClr val="333333"/>
                </a:solidFill>
                <a:latin typeface="Gill Sans MT" panose="020B0502020104020203" pitchFamily="34" charset="0"/>
                <a:ea typeface="+mj-ea"/>
                <a:cs typeface="+mj-cs"/>
              </a:defRPr>
            </a:lvl1pPr>
          </a:lstStyle>
          <a:p>
            <a:pPr lvl="0"/>
            <a:r>
              <a:rPr lang="en-ZA" sz="3200" dirty="0" smtClean="0">
                <a:solidFill>
                  <a:schemeClr val="tx1">
                    <a:lumMod val="75000"/>
                    <a:lumOff val="25000"/>
                  </a:schemeClr>
                </a:solidFill>
              </a:rPr>
              <a:t>Department of Statistics and Actuarial Science</a:t>
            </a:r>
          </a:p>
          <a:p>
            <a:pPr lvl="0"/>
            <a:endParaRPr kumimoji="0" lang="af-ZA" sz="3200" b="0" i="0" u="none" strike="noStrike" kern="1200" cap="none" spc="0" normalizeH="0" baseline="0" noProof="0" dirty="0">
              <a:ln>
                <a:noFill/>
              </a:ln>
              <a:solidFill>
                <a:schemeClr val="tx1">
                  <a:lumMod val="75000"/>
                  <a:lumOff val="25000"/>
                </a:schemeClr>
              </a:solidFill>
              <a:effectLst/>
              <a:uLnTx/>
              <a:uFillTx/>
            </a:endParaRPr>
          </a:p>
        </p:txBody>
      </p:sp>
      <p:sp>
        <p:nvSpPr>
          <p:cNvPr id="6" name="Subtitle 2">
            <a:extLst>
              <a:ext uri="{FF2B5EF4-FFF2-40B4-BE49-F238E27FC236}">
                <a16:creationId xmlns:a16="http://schemas.microsoft.com/office/drawing/2014/main" id="{1E6A2994-200E-4F28-A3E0-9779C759C3B4}"/>
              </a:ext>
            </a:extLst>
          </p:cNvPr>
          <p:cNvSpPr txBox="1">
            <a:spLocks/>
          </p:cNvSpPr>
          <p:nvPr/>
        </p:nvSpPr>
        <p:spPr>
          <a:xfrm>
            <a:off x="653232" y="3374047"/>
            <a:ext cx="8130886" cy="712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33333"/>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ill Sans MT" panose="020B05020201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ill Sans MT" panose="020B05020201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ill Sans MT" panose="020B05020201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ill Sans MT" panose="020B05020201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sz="2400" dirty="0" smtClean="0"/>
              <a:t>Degree Programmes focussing on DATA SCIENCE</a:t>
            </a:r>
            <a:endParaRPr lang="en-ZA" sz="2400" dirty="0"/>
          </a:p>
        </p:txBody>
      </p:sp>
      <p:sp>
        <p:nvSpPr>
          <p:cNvPr id="7" name="Date Placeholder 3">
            <a:extLst>
              <a:ext uri="{FF2B5EF4-FFF2-40B4-BE49-F238E27FC236}">
                <a16:creationId xmlns:a16="http://schemas.microsoft.com/office/drawing/2014/main" id="{6B66F8A4-EA96-4B16-8A31-4EC978CBE9BB}"/>
              </a:ext>
            </a:extLst>
          </p:cNvPr>
          <p:cNvSpPr txBox="1">
            <a:spLocks/>
          </p:cNvSpPr>
          <p:nvPr/>
        </p:nvSpPr>
        <p:spPr>
          <a:xfrm>
            <a:off x="653232" y="4690740"/>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rgbClr val="333333"/>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ZA" sz="1800" dirty="0">
              <a:solidFill>
                <a:schemeClr val="tx1">
                  <a:lumMod val="75000"/>
                  <a:lumOff val="25000"/>
                </a:schemeClr>
              </a:solidFill>
            </a:endParaRPr>
          </a:p>
        </p:txBody>
      </p:sp>
      <p:sp>
        <p:nvSpPr>
          <p:cNvPr id="8" name="Footer Placeholder 4">
            <a:extLst>
              <a:ext uri="{FF2B5EF4-FFF2-40B4-BE49-F238E27FC236}">
                <a16:creationId xmlns:a16="http://schemas.microsoft.com/office/drawing/2014/main" id="{A8738619-034B-4178-B70B-790CC7C303EA}"/>
              </a:ext>
            </a:extLst>
          </p:cNvPr>
          <p:cNvSpPr txBox="1">
            <a:spLocks/>
          </p:cNvSpPr>
          <p:nvPr/>
        </p:nvSpPr>
        <p:spPr>
          <a:xfrm>
            <a:off x="8030095" y="4821673"/>
            <a:ext cx="3747881" cy="365125"/>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333333"/>
                </a:solidFill>
                <a:latin typeface="Gill Sans MT" panose="020B05020201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dirty="0"/>
              <a:t>© The content of this presentation is </a:t>
            </a:r>
            <a:r>
              <a:rPr lang="en-ZA" dirty="0" smtClean="0"/>
              <a:t>for the purpose of the Open Day.</a:t>
            </a:r>
            <a:endParaRPr lang="en-ZA" dirty="0"/>
          </a:p>
        </p:txBody>
      </p:sp>
    </p:spTree>
    <p:extLst>
      <p:ext uri="{BB962C8B-B14F-4D97-AF65-F5344CB8AC3E}">
        <p14:creationId xmlns:p14="http://schemas.microsoft.com/office/powerpoint/2010/main" val="1084137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Behavioural Economics</a:t>
            </a:r>
          </a:p>
          <a:p>
            <a:pPr lvl="0"/>
            <a:r>
              <a:rPr kumimoji="0" lang="en-ZA" sz="1800" b="0" i="0" u="none" strike="noStrike" kern="1200" cap="none" spc="0" normalizeH="0" baseline="0" noProof="0" dirty="0" smtClean="0">
                <a:ln>
                  <a:noFill/>
                </a:ln>
                <a:effectLst/>
                <a:uLnTx/>
                <a:uFillTx/>
              </a:rPr>
              <a:t>Faculty of Economic and Management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68085" y="1493689"/>
            <a:ext cx="1176874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(Department of Economics)</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Data scientists often work with data that capture aspects of human behaviour and reflect decisions made by investors, consumers, workers, politicians, companies and managers. Behavioural economics investigates how psychological and economic factors affect these decisions. This focal area will equip you with the skills, models and theories to understand, predict and influence human behaviour</a:t>
            </a:r>
            <a:r>
              <a:rPr lang="en-ZA" altLang="en-US" sz="1400" dirty="0" smtClean="0">
                <a:ea typeface="Times New Roman" panose="02020603050405020304" pitchFamily="18" charset="0"/>
              </a:rPr>
              <a:t>.</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62901554"/>
              </p:ext>
            </p:extLst>
          </p:nvPr>
        </p:nvGraphicFramePr>
        <p:xfrm>
          <a:off x="2917767" y="2578893"/>
          <a:ext cx="5410258" cy="4062487"/>
        </p:xfrm>
        <a:graphic>
          <a:graphicData uri="http://schemas.openxmlformats.org/drawingml/2006/table">
            <a:tbl>
              <a:tblPr/>
              <a:tblGrid>
                <a:gridCol w="1352180">
                  <a:extLst>
                    <a:ext uri="{9D8B030D-6E8A-4147-A177-3AD203B41FA5}">
                      <a16:colId xmlns:a16="http://schemas.microsoft.com/office/drawing/2014/main" val="1050426379"/>
                    </a:ext>
                  </a:extLst>
                </a:gridCol>
                <a:gridCol w="1352949">
                  <a:extLst>
                    <a:ext uri="{9D8B030D-6E8A-4147-A177-3AD203B41FA5}">
                      <a16:colId xmlns:a16="http://schemas.microsoft.com/office/drawing/2014/main" val="4183381955"/>
                    </a:ext>
                  </a:extLst>
                </a:gridCol>
                <a:gridCol w="1352180">
                  <a:extLst>
                    <a:ext uri="{9D8B030D-6E8A-4147-A177-3AD203B41FA5}">
                      <a16:colId xmlns:a16="http://schemas.microsoft.com/office/drawing/2014/main" val="1171659515"/>
                    </a:ext>
                  </a:extLst>
                </a:gridCol>
                <a:gridCol w="1352949">
                  <a:extLst>
                    <a:ext uri="{9D8B030D-6E8A-4147-A177-3AD203B41FA5}">
                      <a16:colId xmlns:a16="http://schemas.microsoft.com/office/drawing/2014/main" val="1040352308"/>
                    </a:ext>
                  </a:extLst>
                </a:gridCol>
              </a:tblGrid>
              <a:tr h="174107">
                <a:tc gridSpan="4">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38633577"/>
                  </a:ext>
                </a:extLst>
              </a:tr>
              <a:tr h="174107">
                <a:tc gridSpan="4">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Focal area: Behavioural Economics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6222893"/>
                  </a:ext>
                </a:extLst>
              </a:tr>
              <a:tr h="384485">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(120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(122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19851301"/>
                  </a:ext>
                </a:extLst>
              </a:tr>
              <a:tr h="3329788">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Economics 114(12), 144(12)</a:t>
                      </a: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Economics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Economics 318(24), 388(24)</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Introduction to Statistical Learning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Research Assignment 471(40)</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Machine Learning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Macroeconomics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Microeconomics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Behavioural Economics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(10)</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Econometrics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(20)</a:t>
                      </a:r>
                    </a:p>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74997041"/>
                  </a:ext>
                </a:extLst>
              </a:tr>
            </a:tbl>
          </a:graphicData>
        </a:graphic>
      </p:graphicFrame>
    </p:spTree>
    <p:extLst>
      <p:ext uri="{BB962C8B-B14F-4D97-AF65-F5344CB8AC3E}">
        <p14:creationId xmlns:p14="http://schemas.microsoft.com/office/powerpoint/2010/main" val="1622959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Analytics and Optimisation</a:t>
            </a:r>
          </a:p>
          <a:p>
            <a:pPr lvl="0"/>
            <a:r>
              <a:rPr kumimoji="0" lang="en-ZA" sz="1800" b="0" i="0" u="none" strike="noStrike" kern="1200" cap="none" spc="0" normalizeH="0" baseline="0" noProof="0" dirty="0" smtClean="0">
                <a:ln>
                  <a:noFill/>
                </a:ln>
                <a:effectLst/>
                <a:uLnTx/>
                <a:uFillTx/>
              </a:rPr>
              <a:t>Faculty of Economic and Management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11628" y="1493690"/>
            <a:ext cx="11768744"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(Department of Logistics)</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Operations research is an analytical approach to data-driven problem-solving and decision-making. Problems are broken down into basic components and then solved in defined steps by mathematical methods. Operations researchers use mathematical optimisation to determine the best performance under the given circumstances. They use simulation to experiment and test solutions before implementing them and analytics to uncover risks and helpful insights, and to make reliable predictions. The techniques presented in this focal area give data scientists a unique edge to find optimal solutions to real-world problems, and they open doors to careers in areas like business analysis and consulting.</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81540193"/>
              </p:ext>
            </p:extLst>
          </p:nvPr>
        </p:nvGraphicFramePr>
        <p:xfrm>
          <a:off x="2942704" y="2909462"/>
          <a:ext cx="5368696" cy="3790595"/>
        </p:xfrm>
        <a:graphic>
          <a:graphicData uri="http://schemas.openxmlformats.org/drawingml/2006/table">
            <a:tbl>
              <a:tblPr/>
              <a:tblGrid>
                <a:gridCol w="1341792">
                  <a:extLst>
                    <a:ext uri="{9D8B030D-6E8A-4147-A177-3AD203B41FA5}">
                      <a16:colId xmlns:a16="http://schemas.microsoft.com/office/drawing/2014/main" val="2854361962"/>
                    </a:ext>
                  </a:extLst>
                </a:gridCol>
                <a:gridCol w="1342556">
                  <a:extLst>
                    <a:ext uri="{9D8B030D-6E8A-4147-A177-3AD203B41FA5}">
                      <a16:colId xmlns:a16="http://schemas.microsoft.com/office/drawing/2014/main" val="3099438220"/>
                    </a:ext>
                  </a:extLst>
                </a:gridCol>
                <a:gridCol w="1341792">
                  <a:extLst>
                    <a:ext uri="{9D8B030D-6E8A-4147-A177-3AD203B41FA5}">
                      <a16:colId xmlns:a16="http://schemas.microsoft.com/office/drawing/2014/main" val="1903341209"/>
                    </a:ext>
                  </a:extLst>
                </a:gridCol>
                <a:gridCol w="1342556">
                  <a:extLst>
                    <a:ext uri="{9D8B030D-6E8A-4147-A177-3AD203B41FA5}">
                      <a16:colId xmlns:a16="http://schemas.microsoft.com/office/drawing/2014/main" val="1504126995"/>
                    </a:ext>
                  </a:extLst>
                </a:gridCol>
              </a:tblGrid>
              <a:tr h="141319">
                <a:tc gridSpan="4">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57835424"/>
                  </a:ext>
                </a:extLst>
              </a:tr>
              <a:tr h="141319">
                <a:tc gridSpan="4">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Focal area: Analytics and Optimisation</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55679054"/>
                  </a:ext>
                </a:extLst>
              </a:tr>
              <a:tr h="312080">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(120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(132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06598689"/>
                  </a:ext>
                </a:extLst>
              </a:tr>
              <a:tr h="3195877">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113(16) or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p>
                    <a:p>
                      <a:pPr algn="l">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Arial" panose="020B0604020202020204" pitchFamily="34" charset="0"/>
                        </a:rPr>
                        <a:t>Plus</a:t>
                      </a:r>
                      <a:endParaRPr lang="en-ZA" sz="900" dirty="0">
                        <a:effectLst/>
                        <a:latin typeface="Times New Roman" panose="02020603050405020304" pitchFamily="18" charset="0"/>
                        <a:ea typeface="MS Mincho"/>
                        <a:cs typeface="Arial" panose="020B0604020202020204" pitchFamily="34"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Actuarial Science 112(8)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Applied Mathematics 144(16)</a:t>
                      </a:r>
                    </a:p>
                    <a:p>
                      <a:pPr algn="l">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Arial" panose="020B0604020202020204" pitchFamily="34" charset="0"/>
                        </a:rPr>
                        <a:t>Or</a:t>
                      </a:r>
                      <a:endParaRPr lang="en-ZA" sz="900" dirty="0">
                        <a:effectLst/>
                        <a:latin typeface="Times New Roman" panose="02020603050405020304" pitchFamily="18" charset="0"/>
                        <a:ea typeface="MS Mincho"/>
                        <a:cs typeface="Arial" panose="020B0604020202020204" pitchFamily="34"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Economics 114(12), 144(12)</a:t>
                      </a: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Operations Research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Operations Research 314(16), 352 (16), 344(16)</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Introduction to Statistical Learning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Research Assignment 471(40)</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Machine Learning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Advanced Linear Programming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Metaheuristics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Methods of Operations Research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Systems Dynamics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24764432"/>
                  </a:ext>
                </a:extLst>
              </a:tr>
            </a:tbl>
          </a:graphicData>
        </a:graphic>
      </p:graphicFrame>
    </p:spTree>
    <p:extLst>
      <p:ext uri="{BB962C8B-B14F-4D97-AF65-F5344CB8AC3E}">
        <p14:creationId xmlns:p14="http://schemas.microsoft.com/office/powerpoint/2010/main" val="4792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Computer Science</a:t>
            </a:r>
          </a:p>
          <a:p>
            <a:pPr lvl="0"/>
            <a:r>
              <a:rPr kumimoji="0" lang="en-ZA" sz="1800" b="0" i="0" u="none" strike="noStrike" kern="1200" cap="none" spc="0" normalizeH="0" baseline="0" noProof="0" dirty="0" smtClean="0">
                <a:ln>
                  <a:noFill/>
                </a:ln>
                <a:effectLst/>
                <a:uLnTx/>
                <a:uFillTx/>
              </a:rPr>
              <a:t>Faculty of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11628" y="1459222"/>
            <a:ext cx="1176874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(Division of Computer Science, School of Mathematics)</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Computer Science studies the principles and practice of computation and data processing; it considers problem-solving techniques and data manipulation for everything from routing data over the Internet and powering your social media feeds, to controlling GPS satellites, manufacturing robots, or even your computer</a:t>
            </a:r>
            <a:r>
              <a:rPr lang="en-ZA" altLang="en-US" sz="1400" dirty="0" smtClean="0">
                <a:ea typeface="Times New Roman" panose="02020603050405020304" pitchFamily="18" charset="0"/>
              </a:rPr>
              <a:t>.</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78529455"/>
              </p:ext>
            </p:extLst>
          </p:nvPr>
        </p:nvGraphicFramePr>
        <p:xfrm>
          <a:off x="2319250" y="2518922"/>
          <a:ext cx="6863773" cy="3984244"/>
        </p:xfrm>
        <a:graphic>
          <a:graphicData uri="http://schemas.openxmlformats.org/drawingml/2006/table">
            <a:tbl>
              <a:tblPr firstRow="1" firstCol="1" bandRow="1"/>
              <a:tblGrid>
                <a:gridCol w="1865156">
                  <a:extLst>
                    <a:ext uri="{9D8B030D-6E8A-4147-A177-3AD203B41FA5}">
                      <a16:colId xmlns:a16="http://schemas.microsoft.com/office/drawing/2014/main" val="313857107"/>
                    </a:ext>
                  </a:extLst>
                </a:gridCol>
                <a:gridCol w="1703001">
                  <a:extLst>
                    <a:ext uri="{9D8B030D-6E8A-4147-A177-3AD203B41FA5}">
                      <a16:colId xmlns:a16="http://schemas.microsoft.com/office/drawing/2014/main" val="3662862308"/>
                    </a:ext>
                  </a:extLst>
                </a:gridCol>
                <a:gridCol w="1723556">
                  <a:extLst>
                    <a:ext uri="{9D8B030D-6E8A-4147-A177-3AD203B41FA5}">
                      <a16:colId xmlns:a16="http://schemas.microsoft.com/office/drawing/2014/main" val="3319925773"/>
                    </a:ext>
                  </a:extLst>
                </a:gridCol>
                <a:gridCol w="1572060">
                  <a:extLst>
                    <a:ext uri="{9D8B030D-6E8A-4147-A177-3AD203B41FA5}">
                      <a16:colId xmlns:a16="http://schemas.microsoft.com/office/drawing/2014/main" val="3670869184"/>
                    </a:ext>
                  </a:extLst>
                </a:gridCol>
              </a:tblGrid>
              <a:tr h="202589">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088243087"/>
                  </a:ext>
                </a:extLst>
              </a:tr>
              <a:tr h="202589">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Focal area: Computer Science</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964708443"/>
                  </a:ext>
                </a:extLst>
              </a:tr>
              <a:tr h="447384">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(120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(132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val="1938216766"/>
                  </a:ext>
                </a:extLst>
              </a:tr>
              <a:tr h="3131682">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113(16),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endParaRPr lang="en-ZA" sz="900" dirty="0">
                        <a:effectLst/>
                        <a:latin typeface="Times New Roman" panose="02020603050405020304" pitchFamily="18" charset="0"/>
                        <a:ea typeface="Times New Roman" panose="02020603050405020304" pitchFamily="18" charset="0"/>
                      </a:endParaRP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Times New Roman" panose="02020603050405020304" pitchFamily="18" charset="0"/>
                        </a:rPr>
                        <a:t>Plus</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Actuarial Science 112(8)</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Mathematics 154(16)</a:t>
                      </a:r>
                      <a:endParaRPr lang="en-ZA" sz="900" dirty="0">
                        <a:effectLst/>
                        <a:latin typeface="Times New Roman" panose="02020603050405020304" pitchFamily="18" charset="0"/>
                        <a:ea typeface="MS Mincho"/>
                        <a:cs typeface="Times New Roman" panose="02020603050405020304" pitchFamily="18" charset="0"/>
                      </a:endParaRP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Operational Research 214(16)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 334(16), 354(16), 345(16)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Introduction to Statistical Learning 4XX(12)</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Data Science Research Assignment 471(40)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Functional programming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Space Science algorithms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Concurrent Programming I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Advanced algorithms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Machine Learning 4XX(16)</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25239616"/>
                  </a:ext>
                </a:extLst>
              </a:tr>
            </a:tbl>
          </a:graphicData>
        </a:graphic>
      </p:graphicFrame>
    </p:spTree>
    <p:extLst>
      <p:ext uri="{BB962C8B-B14F-4D97-AF65-F5344CB8AC3E}">
        <p14:creationId xmlns:p14="http://schemas.microsoft.com/office/powerpoint/2010/main" val="1564239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Applied Mathematics</a:t>
            </a:r>
          </a:p>
          <a:p>
            <a:pPr lvl="0"/>
            <a:r>
              <a:rPr kumimoji="0" lang="en-ZA" sz="1800" b="0" i="0" u="none" strike="noStrike" kern="1200" cap="none" spc="0" normalizeH="0" baseline="0" noProof="0" dirty="0" smtClean="0">
                <a:ln>
                  <a:noFill/>
                </a:ln>
                <a:effectLst/>
                <a:uLnTx/>
                <a:uFillTx/>
              </a:rPr>
              <a:t>Faculty of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11628" y="1566944"/>
            <a:ext cx="117687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(Division of Applied</a:t>
            </a:r>
            <a:r>
              <a:rPr kumimoji="0" lang="en-ZA" altLang="en-US" sz="1600" b="1" i="0" u="none" strike="noStrike" cap="none" normalizeH="0" dirty="0" smtClean="0">
                <a:ln>
                  <a:noFill/>
                </a:ln>
                <a:solidFill>
                  <a:srgbClr val="641C2B"/>
                </a:solidFill>
                <a:effectLst/>
                <a:latin typeface="Arial" panose="020B0604020202020204" pitchFamily="34" charset="0"/>
                <a:ea typeface="Times New Roman" panose="02020603050405020304" pitchFamily="18" charset="0"/>
              </a:rPr>
              <a:t> Mathematics</a:t>
            </a: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 School of Mathematics)</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Applied mathematics looks at real world applications of mathematical methods in fields such as science, engineering, business, computer science and industry. It is therefore a combination of  mathematics, science and domain </a:t>
            </a:r>
            <a:r>
              <a:rPr lang="en-ZA" altLang="en-US" sz="1400" dirty="0" smtClean="0">
                <a:ea typeface="Times New Roman" panose="02020603050405020304" pitchFamily="18" charset="0"/>
              </a:rPr>
              <a:t>knowledge.</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53563852"/>
              </p:ext>
            </p:extLst>
          </p:nvPr>
        </p:nvGraphicFramePr>
        <p:xfrm>
          <a:off x="1911927" y="2476161"/>
          <a:ext cx="7506393" cy="4207271"/>
        </p:xfrm>
        <a:graphic>
          <a:graphicData uri="http://schemas.openxmlformats.org/drawingml/2006/table">
            <a:tbl>
              <a:tblPr firstRow="1" firstCol="1" bandRow="1"/>
              <a:tblGrid>
                <a:gridCol w="2039780">
                  <a:extLst>
                    <a:ext uri="{9D8B030D-6E8A-4147-A177-3AD203B41FA5}">
                      <a16:colId xmlns:a16="http://schemas.microsoft.com/office/drawing/2014/main" val="2668989529"/>
                    </a:ext>
                  </a:extLst>
                </a:gridCol>
                <a:gridCol w="1862445">
                  <a:extLst>
                    <a:ext uri="{9D8B030D-6E8A-4147-A177-3AD203B41FA5}">
                      <a16:colId xmlns:a16="http://schemas.microsoft.com/office/drawing/2014/main" val="2000699755"/>
                    </a:ext>
                  </a:extLst>
                </a:gridCol>
                <a:gridCol w="1884924">
                  <a:extLst>
                    <a:ext uri="{9D8B030D-6E8A-4147-A177-3AD203B41FA5}">
                      <a16:colId xmlns:a16="http://schemas.microsoft.com/office/drawing/2014/main" val="3037154205"/>
                    </a:ext>
                  </a:extLst>
                </a:gridCol>
                <a:gridCol w="1719244">
                  <a:extLst>
                    <a:ext uri="{9D8B030D-6E8A-4147-A177-3AD203B41FA5}">
                      <a16:colId xmlns:a16="http://schemas.microsoft.com/office/drawing/2014/main" val="4113297352"/>
                    </a:ext>
                  </a:extLst>
                </a:gridCol>
              </a:tblGrid>
              <a:tr h="199752">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253314228"/>
                  </a:ext>
                </a:extLst>
              </a:tr>
              <a:tr h="199752">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Focal area: Applied Mathematics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692138700"/>
                  </a:ext>
                </a:extLst>
              </a:tr>
              <a:tr h="441119">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(120/128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(132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val="2270636629"/>
                  </a:ext>
                </a:extLst>
              </a:tr>
              <a:tr h="3366648">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113/114(16),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endParaRPr lang="en-ZA" sz="900" dirty="0">
                        <a:effectLst/>
                        <a:latin typeface="Times New Roman" panose="02020603050405020304" pitchFamily="18" charset="0"/>
                        <a:ea typeface="Times New Roman" panose="02020603050405020304" pitchFamily="18" charset="0"/>
                      </a:endParaRP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Times New Roman" panose="02020603050405020304" pitchFamily="18" charset="0"/>
                        </a:rPr>
                        <a:t>Plus</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Actuarial Science 112(8) or</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Physics 114(16)</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Applied Mathematics 144(16)</a:t>
                      </a:r>
                      <a:endParaRPr lang="en-ZA" sz="900" dirty="0">
                        <a:effectLst/>
                        <a:latin typeface="Times New Roman" panose="02020603050405020304" pitchFamily="18" charset="0"/>
                        <a:ea typeface="MS Mincho"/>
                        <a:cs typeface="Times New Roman" panose="02020603050405020304" pitchFamily="18" charset="0"/>
                      </a:endParaRP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Applied Mathematics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Applied Mathematics 314(16), 354(16), 364(16)</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Introduction to Statistical Learning 4XX(12)</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Data Science Research Assignment 471(40)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Numerical Methods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Graph theory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Computer vision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Digital image processing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Machine Learning 4XX(16)</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47669202"/>
                  </a:ext>
                </a:extLst>
              </a:tr>
            </a:tbl>
          </a:graphicData>
        </a:graphic>
      </p:graphicFrame>
    </p:spTree>
    <p:extLst>
      <p:ext uri="{BB962C8B-B14F-4D97-AF65-F5344CB8AC3E}">
        <p14:creationId xmlns:p14="http://schemas.microsoft.com/office/powerpoint/2010/main" val="148881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Statistical Physics</a:t>
            </a:r>
          </a:p>
          <a:p>
            <a:pPr lvl="0"/>
            <a:r>
              <a:rPr kumimoji="0" lang="en-ZA" sz="1800" b="0" i="0" u="none" strike="noStrike" kern="1200" cap="none" spc="0" normalizeH="0" baseline="0" noProof="0" dirty="0" smtClean="0">
                <a:ln>
                  <a:noFill/>
                </a:ln>
                <a:effectLst/>
                <a:uLnTx/>
                <a:uFillTx/>
              </a:rPr>
              <a:t>Faculty of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11628" y="1566944"/>
            <a:ext cx="117687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(Department of Physics)</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Statistical physics uses sophisticated maths and simulations to explore and understand the physics underlying everything from quantum mechanics to phase transitions to factory nuts and bolts.</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1270774"/>
              </p:ext>
            </p:extLst>
          </p:nvPr>
        </p:nvGraphicFramePr>
        <p:xfrm>
          <a:off x="2992582" y="2476161"/>
          <a:ext cx="6059978" cy="4215583"/>
        </p:xfrm>
        <a:graphic>
          <a:graphicData uri="http://schemas.openxmlformats.org/drawingml/2006/table">
            <a:tbl>
              <a:tblPr firstRow="1" firstCol="1" bandRow="1"/>
              <a:tblGrid>
                <a:gridCol w="1646733">
                  <a:extLst>
                    <a:ext uri="{9D8B030D-6E8A-4147-A177-3AD203B41FA5}">
                      <a16:colId xmlns:a16="http://schemas.microsoft.com/office/drawing/2014/main" val="693249479"/>
                    </a:ext>
                  </a:extLst>
                </a:gridCol>
                <a:gridCol w="1503568">
                  <a:extLst>
                    <a:ext uri="{9D8B030D-6E8A-4147-A177-3AD203B41FA5}">
                      <a16:colId xmlns:a16="http://schemas.microsoft.com/office/drawing/2014/main" val="2361837943"/>
                    </a:ext>
                  </a:extLst>
                </a:gridCol>
                <a:gridCol w="1521716">
                  <a:extLst>
                    <a:ext uri="{9D8B030D-6E8A-4147-A177-3AD203B41FA5}">
                      <a16:colId xmlns:a16="http://schemas.microsoft.com/office/drawing/2014/main" val="1680756375"/>
                    </a:ext>
                  </a:extLst>
                </a:gridCol>
                <a:gridCol w="1387961">
                  <a:extLst>
                    <a:ext uri="{9D8B030D-6E8A-4147-A177-3AD203B41FA5}">
                      <a16:colId xmlns:a16="http://schemas.microsoft.com/office/drawing/2014/main" val="1127973287"/>
                    </a:ext>
                  </a:extLst>
                </a:gridCol>
              </a:tblGrid>
              <a:tr h="175041">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115855753"/>
                  </a:ext>
                </a:extLst>
              </a:tr>
              <a:tr h="175041">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Focal area: Statistical Physics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644610317"/>
                  </a:ext>
                </a:extLst>
              </a:tr>
              <a:tr h="386550">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(132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val="4161862704"/>
                  </a:ext>
                </a:extLst>
              </a:tr>
              <a:tr h="3478951">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endParaRPr lang="en-ZA" sz="900" dirty="0">
                        <a:effectLst/>
                        <a:latin typeface="Times New Roman" panose="02020603050405020304" pitchFamily="18" charset="0"/>
                        <a:ea typeface="Times New Roman" panose="02020603050405020304" pitchFamily="18" charset="0"/>
                      </a:endParaRP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Times New Roman" panose="02020603050405020304" pitchFamily="18" charset="0"/>
                        </a:rPr>
                        <a:t>Plus</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Physics 114(16), 144(16)</a:t>
                      </a:r>
                      <a:endParaRPr lang="en-ZA" sz="900" dirty="0">
                        <a:effectLst/>
                        <a:latin typeface="Times New Roman" panose="02020603050405020304" pitchFamily="18" charset="0"/>
                        <a:ea typeface="MS Mincho"/>
                        <a:cs typeface="Times New Roman" panose="02020603050405020304" pitchFamily="18" charset="0"/>
                      </a:endParaRP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Physics 224(16), 254(16)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Physics 314(16), 344(16), 334(16)</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Introduction to Statistical Learning 4XX(12)</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Data Science Research Assignment 471(40)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Statistical Physics B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Bayesian Physics 4XX(8) or</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Dynamic systems and complexity 4XX(8)</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Lagrange and Hamilton mechanics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Applied Markov processes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Stochastic Simulation 4XX(12)</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Time series analysis 4XX(12)</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74402968"/>
                  </a:ext>
                </a:extLst>
              </a:tr>
            </a:tbl>
          </a:graphicData>
        </a:graphic>
      </p:graphicFrame>
    </p:spTree>
    <p:extLst>
      <p:ext uri="{BB962C8B-B14F-4D97-AF65-F5344CB8AC3E}">
        <p14:creationId xmlns:p14="http://schemas.microsoft.com/office/powerpoint/2010/main" val="109655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Statistical Genetics</a:t>
            </a:r>
          </a:p>
          <a:p>
            <a:pPr lvl="0"/>
            <a:r>
              <a:rPr kumimoji="0" lang="en-ZA" sz="1800" b="0" i="0" u="none" strike="noStrike" kern="1200" cap="none" spc="0" normalizeH="0" baseline="0" noProof="0" dirty="0" smtClean="0">
                <a:ln>
                  <a:noFill/>
                </a:ln>
                <a:effectLst/>
                <a:uLnTx/>
                <a:uFillTx/>
              </a:rPr>
              <a:t>Faculty of </a:t>
            </a:r>
            <a:r>
              <a:rPr kumimoji="0" lang="en-ZA" sz="1800" b="0" i="0" u="none" strike="noStrike" kern="1200" cap="none" spc="0" normalizeH="0" baseline="0" noProof="0" dirty="0" smtClean="0">
                <a:ln>
                  <a:noFill/>
                </a:ln>
                <a:effectLst/>
                <a:uLnTx/>
                <a:uFillTx/>
              </a:rPr>
              <a:t>AgriSciences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11628" y="1459222"/>
            <a:ext cx="1176874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(Department of Genetics)</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Statistical genetics is the field of study where statistical methods are used to make inferences of genetic data. It is used in fields such as population quantitative genetics by for example plant breeders and conservation geneticists and in genetic epidemiology where the effects of genes on diseases are studied.</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4132328"/>
              </p:ext>
            </p:extLst>
          </p:nvPr>
        </p:nvGraphicFramePr>
        <p:xfrm>
          <a:off x="2610196" y="2352501"/>
          <a:ext cx="6467302" cy="4323348"/>
        </p:xfrm>
        <a:graphic>
          <a:graphicData uri="http://schemas.openxmlformats.org/drawingml/2006/table">
            <a:tbl>
              <a:tblPr firstRow="1" firstCol="1" bandRow="1"/>
              <a:tblGrid>
                <a:gridCol w="1757419">
                  <a:extLst>
                    <a:ext uri="{9D8B030D-6E8A-4147-A177-3AD203B41FA5}">
                      <a16:colId xmlns:a16="http://schemas.microsoft.com/office/drawing/2014/main" val="3394048339"/>
                    </a:ext>
                  </a:extLst>
                </a:gridCol>
                <a:gridCol w="1604631">
                  <a:extLst>
                    <a:ext uri="{9D8B030D-6E8A-4147-A177-3AD203B41FA5}">
                      <a16:colId xmlns:a16="http://schemas.microsoft.com/office/drawing/2014/main" val="1296111040"/>
                    </a:ext>
                  </a:extLst>
                </a:gridCol>
                <a:gridCol w="1623998">
                  <a:extLst>
                    <a:ext uri="{9D8B030D-6E8A-4147-A177-3AD203B41FA5}">
                      <a16:colId xmlns:a16="http://schemas.microsoft.com/office/drawing/2014/main" val="3823881943"/>
                    </a:ext>
                  </a:extLst>
                </a:gridCol>
                <a:gridCol w="1481254">
                  <a:extLst>
                    <a:ext uri="{9D8B030D-6E8A-4147-A177-3AD203B41FA5}">
                      <a16:colId xmlns:a16="http://schemas.microsoft.com/office/drawing/2014/main" val="2174687671"/>
                    </a:ext>
                  </a:extLst>
                </a:gridCol>
              </a:tblGrid>
              <a:tr h="185618">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402894330"/>
                  </a:ext>
                </a:extLst>
              </a:tr>
              <a:tr h="185618">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Focal area: Statistical Genetics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907690527"/>
                  </a:ext>
                </a:extLst>
              </a:tr>
              <a:tr h="409906">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(124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val="3977614030"/>
                  </a:ext>
                </a:extLst>
              </a:tr>
              <a:tr h="3542206">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endParaRPr lang="en-ZA" sz="900" dirty="0">
                        <a:effectLst/>
                        <a:latin typeface="Times New Roman" panose="02020603050405020304" pitchFamily="18" charset="0"/>
                        <a:ea typeface="Times New Roman" panose="02020603050405020304" pitchFamily="18" charset="0"/>
                      </a:endParaRP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Times New Roman" panose="02020603050405020304" pitchFamily="18" charset="0"/>
                        </a:rPr>
                        <a:t>Plus</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Biology 124(16)</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Applied Mathematics 144(16)</a:t>
                      </a:r>
                      <a:endParaRPr lang="en-ZA" sz="900" dirty="0">
                        <a:effectLst/>
                        <a:latin typeface="Times New Roman" panose="02020603050405020304" pitchFamily="18" charset="0"/>
                        <a:ea typeface="MS Mincho"/>
                        <a:cs typeface="Times New Roman" panose="02020603050405020304" pitchFamily="18" charset="0"/>
                      </a:endParaRP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Genetics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Genetics 314(16), 315(16), 344(16)</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Introduction to Statistical Learning 4XX(12)</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Data Science Research Assignment 471(40)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Genetic data analysis 713(8)</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Bioinformatics 4XX(8)</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Scientific and proposal writing 4XX(8)</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Human and animal genetics 4XX(8) or</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Plant genetics and crop improvement 4XX(8)</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Genetics: Molecular Techniques 4XX(16)</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Genomics 4XX(8)</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Machine Learning 4XX(16)</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83742307"/>
                  </a:ext>
                </a:extLst>
              </a:tr>
            </a:tbl>
          </a:graphicData>
        </a:graphic>
      </p:graphicFrame>
    </p:spTree>
    <p:extLst>
      <p:ext uri="{BB962C8B-B14F-4D97-AF65-F5344CB8AC3E}">
        <p14:creationId xmlns:p14="http://schemas.microsoft.com/office/powerpoint/2010/main" val="209113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a:t>
            </a:r>
            <a:r>
              <a:rPr lang="en-ZA" sz="2800" dirty="0" smtClean="0">
                <a:solidFill>
                  <a:srgbClr val="641C2B"/>
                </a:solidFill>
              </a:rPr>
              <a:t>Geoinformatics</a:t>
            </a:r>
            <a:endParaRPr lang="en-ZA" sz="2800" dirty="0" smtClean="0">
              <a:solidFill>
                <a:srgbClr val="641C2B"/>
              </a:solidFill>
            </a:endParaRPr>
          </a:p>
          <a:p>
            <a:pPr lvl="0"/>
            <a:r>
              <a:rPr kumimoji="0" lang="en-ZA" sz="1800" b="0" i="0" u="none" strike="noStrike" kern="1200" cap="none" spc="0" normalizeH="0" baseline="0" noProof="0" dirty="0" smtClean="0">
                <a:ln>
                  <a:noFill/>
                </a:ln>
                <a:effectLst/>
                <a:uLnTx/>
                <a:uFillTx/>
              </a:rPr>
              <a:t>Faculty of Arts and Social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11628" y="1527151"/>
            <a:ext cx="117687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(Department of Geography and Information Science)</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Geoinformatics</a:t>
            </a:r>
            <a:r>
              <a:rPr lang="en-ZA" altLang="en-US" sz="1400" dirty="0">
                <a:ea typeface="Times New Roman" panose="02020603050405020304" pitchFamily="18" charset="0"/>
              </a:rPr>
              <a:t> is the science and technology dealing with the structure and character of spatial information, its capture, its classification and qualification, its storage, processing, portrayal and dissemination.</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84753796"/>
              </p:ext>
            </p:extLst>
          </p:nvPr>
        </p:nvGraphicFramePr>
        <p:xfrm>
          <a:off x="2468881" y="2336385"/>
          <a:ext cx="6683432" cy="4313797"/>
        </p:xfrm>
        <a:graphic>
          <a:graphicData uri="http://schemas.openxmlformats.org/drawingml/2006/table">
            <a:tbl>
              <a:tblPr firstRow="1" firstCol="1" bandRow="1"/>
              <a:tblGrid>
                <a:gridCol w="1816150">
                  <a:extLst>
                    <a:ext uri="{9D8B030D-6E8A-4147-A177-3AD203B41FA5}">
                      <a16:colId xmlns:a16="http://schemas.microsoft.com/office/drawing/2014/main" val="261699934"/>
                    </a:ext>
                  </a:extLst>
                </a:gridCol>
                <a:gridCol w="1658256">
                  <a:extLst>
                    <a:ext uri="{9D8B030D-6E8A-4147-A177-3AD203B41FA5}">
                      <a16:colId xmlns:a16="http://schemas.microsoft.com/office/drawing/2014/main" val="3584171536"/>
                    </a:ext>
                  </a:extLst>
                </a:gridCol>
                <a:gridCol w="1678271">
                  <a:extLst>
                    <a:ext uri="{9D8B030D-6E8A-4147-A177-3AD203B41FA5}">
                      <a16:colId xmlns:a16="http://schemas.microsoft.com/office/drawing/2014/main" val="192519348"/>
                    </a:ext>
                  </a:extLst>
                </a:gridCol>
                <a:gridCol w="1530755">
                  <a:extLst>
                    <a:ext uri="{9D8B030D-6E8A-4147-A177-3AD203B41FA5}">
                      <a16:colId xmlns:a16="http://schemas.microsoft.com/office/drawing/2014/main" val="3093847782"/>
                    </a:ext>
                  </a:extLst>
                </a:gridCol>
              </a:tblGrid>
              <a:tr h="204809">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837568900"/>
                  </a:ext>
                </a:extLst>
              </a:tr>
              <a:tr h="204809">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Focal area: Geoinformatics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 </a:t>
                      </a:r>
                      <a:endParaRPr lang="en-ZA" sz="900" b="1"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855458071"/>
                  </a:ext>
                </a:extLst>
              </a:tr>
              <a:tr h="452287">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(120/128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(142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val="1288651900"/>
                  </a:ext>
                </a:extLst>
              </a:tr>
              <a:tr h="3451892">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113/114(16),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endParaRPr lang="en-ZA" sz="900" dirty="0">
                        <a:effectLst/>
                        <a:latin typeface="Times New Roman" panose="02020603050405020304" pitchFamily="18" charset="0"/>
                        <a:ea typeface="Times New Roman" panose="02020603050405020304" pitchFamily="18" charset="0"/>
                      </a:endParaRP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Times New Roman" panose="02020603050405020304" pitchFamily="18" charset="0"/>
                        </a:rPr>
                        <a:t>Plus</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Actuarial Science 112(8) or</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Physics 114(16)</a:t>
                      </a:r>
                      <a:endParaRPr lang="en-ZA" sz="900" dirty="0">
                        <a:effectLst/>
                        <a:latin typeface="Times New Roman" panose="02020603050405020304" pitchFamily="18" charset="0"/>
                        <a:ea typeface="MS Mincho"/>
                        <a:cs typeface="Times New Roman" panose="02020603050405020304" pitchFamily="18" charset="0"/>
                      </a:endParaRPr>
                    </a:p>
                    <a:p>
                      <a:pPr algn="just">
                        <a:lnSpc>
                          <a:spcPct val="112000"/>
                        </a:lnSpc>
                        <a:spcBef>
                          <a:spcPts val="300"/>
                        </a:spcBef>
                        <a:spcAft>
                          <a:spcPts val="300"/>
                        </a:spcAft>
                      </a:pPr>
                      <a:r>
                        <a:rPr lang="en-ZA" sz="800" dirty="0">
                          <a:effectLst/>
                          <a:latin typeface="Times New Roman" panose="02020603050405020304" pitchFamily="18" charset="0"/>
                          <a:ea typeface="Times New Roman" panose="02020603050405020304" pitchFamily="18" charset="0"/>
                          <a:cs typeface="Times New Roman" panose="02020603050405020304" pitchFamily="18" charset="0"/>
                        </a:rPr>
                        <a:t>Applied Mathematics 144(16)</a:t>
                      </a:r>
                      <a:endParaRPr lang="en-ZA" sz="900" dirty="0">
                        <a:effectLst/>
                        <a:latin typeface="Times New Roman" panose="02020603050405020304" pitchFamily="18" charset="0"/>
                        <a:ea typeface="MS Mincho"/>
                        <a:cs typeface="Times New Roman" panose="02020603050405020304" pitchFamily="18" charset="0"/>
                      </a:endParaRP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Geographical Information Technology 211(16), 241(16)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endParaRPr lang="en-ZA" sz="9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Geographical Information Technology 312(16), 342(16), 341(16)</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Introduction to Statistical Learning 4XX(12)</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Data Science Research Assignment 471(40)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Geographical information science research application 4XX(30) </a:t>
                      </a:r>
                      <a:r>
                        <a:rPr lang="en-ZA" sz="800" b="1" dirty="0">
                          <a:effectLst/>
                          <a:latin typeface="Times New Roman" panose="02020603050405020304" pitchFamily="18" charset="0"/>
                          <a:ea typeface="Times New Roman" panose="02020603050405020304" pitchFamily="18" charset="0"/>
                        </a:rPr>
                        <a:t>plus two of:</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Geographical information Science 4XX(30)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Spatial modelling and geographical communication 4XX(30)</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0" dirty="0">
                          <a:effectLst/>
                          <a:latin typeface="Times New Roman" panose="02020603050405020304" pitchFamily="18" charset="0"/>
                          <a:ea typeface="Times New Roman" panose="02020603050405020304" pitchFamily="18" charset="0"/>
                        </a:rPr>
                        <a:t>Advanced remote sensing 4XX(30)</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63637789"/>
                  </a:ext>
                </a:extLst>
              </a:tr>
            </a:tbl>
          </a:graphicData>
        </a:graphic>
      </p:graphicFrame>
    </p:spTree>
    <p:extLst>
      <p:ext uri="{BB962C8B-B14F-4D97-AF65-F5344CB8AC3E}">
        <p14:creationId xmlns:p14="http://schemas.microsoft.com/office/powerpoint/2010/main" val="1702225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More Information</a:t>
            </a:r>
            <a:endParaRPr kumimoji="0" lang="af-ZA" sz="32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577551"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 typeface="Wingdings" panose="05000000000000000000" pitchFamily="2" charset="2"/>
              <a:buChar char="v"/>
            </a:pPr>
            <a:r>
              <a:rPr lang="en-ZA" altLang="en-US" dirty="0">
                <a:solidFill>
                  <a:srgbClr val="641C2B"/>
                </a:solidFill>
                <a:ea typeface="Times New Roman" panose="02020603050405020304" pitchFamily="18" charset="0"/>
              </a:rPr>
              <a:t>Consult </a:t>
            </a:r>
            <a:r>
              <a:rPr lang="en-ZA" altLang="en-US" dirty="0" smtClean="0">
                <a:solidFill>
                  <a:srgbClr val="641C2B"/>
                </a:solidFill>
                <a:ea typeface="Times New Roman" panose="02020603050405020304" pitchFamily="18" charset="0"/>
              </a:rPr>
              <a:t>other </a:t>
            </a:r>
            <a:r>
              <a:rPr lang="en-ZA" altLang="en-US" dirty="0">
                <a:solidFill>
                  <a:srgbClr val="641C2B"/>
                </a:solidFill>
                <a:ea typeface="Times New Roman" panose="02020603050405020304" pitchFamily="18" charset="0"/>
              </a:rPr>
              <a:t>information </a:t>
            </a:r>
            <a:r>
              <a:rPr lang="en-ZA" altLang="en-US" dirty="0" smtClean="0">
                <a:solidFill>
                  <a:srgbClr val="641C2B"/>
                </a:solidFill>
                <a:ea typeface="Times New Roman" panose="02020603050405020304" pitchFamily="18" charset="0"/>
              </a:rPr>
              <a:t>brochures, as well as further slides on the Actuarial </a:t>
            </a:r>
            <a:r>
              <a:rPr lang="en-ZA" altLang="en-US" dirty="0">
                <a:solidFill>
                  <a:srgbClr val="641C2B"/>
                </a:solidFill>
                <a:ea typeface="Times New Roman" panose="02020603050405020304" pitchFamily="18" charset="0"/>
              </a:rPr>
              <a:t>Science specific degree </a:t>
            </a:r>
            <a:r>
              <a:rPr lang="en-ZA" altLang="en-US" dirty="0" smtClean="0">
                <a:solidFill>
                  <a:srgbClr val="641C2B"/>
                </a:solidFill>
                <a:ea typeface="Times New Roman" panose="02020603050405020304" pitchFamily="18" charset="0"/>
              </a:rPr>
              <a:t>programme, </a:t>
            </a:r>
            <a:r>
              <a:rPr lang="en-ZA" altLang="en-US" dirty="0">
                <a:solidFill>
                  <a:srgbClr val="641C2B"/>
                </a:solidFill>
                <a:ea typeface="Times New Roman" panose="02020603050405020304" pitchFamily="18" charset="0"/>
              </a:rPr>
              <a:t>as well as </a:t>
            </a:r>
            <a:r>
              <a:rPr lang="en-ZA" altLang="en-US" dirty="0" smtClean="0">
                <a:solidFill>
                  <a:srgbClr val="641C2B"/>
                </a:solidFill>
                <a:ea typeface="Times New Roman" panose="02020603050405020304" pitchFamily="18" charset="0"/>
              </a:rPr>
              <a:t>the Financial </a:t>
            </a:r>
            <a:r>
              <a:rPr lang="en-ZA" altLang="en-US" dirty="0">
                <a:solidFill>
                  <a:srgbClr val="641C2B"/>
                </a:solidFill>
                <a:ea typeface="Times New Roman" panose="02020603050405020304" pitchFamily="18" charset="0"/>
              </a:rPr>
              <a:t>Risk </a:t>
            </a:r>
            <a:r>
              <a:rPr lang="en-ZA" altLang="en-US" dirty="0" smtClean="0">
                <a:solidFill>
                  <a:srgbClr val="641C2B"/>
                </a:solidFill>
                <a:ea typeface="Times New Roman" panose="02020603050405020304" pitchFamily="18" charset="0"/>
              </a:rPr>
              <a:t>Management </a:t>
            </a:r>
            <a:r>
              <a:rPr lang="en-ZA" altLang="en-US" dirty="0">
                <a:solidFill>
                  <a:srgbClr val="641C2B"/>
                </a:solidFill>
                <a:ea typeface="Times New Roman" panose="02020603050405020304" pitchFamily="18" charset="0"/>
              </a:rPr>
              <a:t>focal area, </a:t>
            </a:r>
            <a:r>
              <a:rPr lang="en-ZA" altLang="en-US" dirty="0" smtClean="0">
                <a:solidFill>
                  <a:srgbClr val="641C2B"/>
                </a:solidFill>
                <a:ea typeface="Times New Roman" panose="02020603050405020304" pitchFamily="18" charset="0"/>
              </a:rPr>
              <a:t>that can be found elsewhere on this website/portal.</a:t>
            </a:r>
            <a:endParaRPr lang="en-ZA" altLang="en-US" dirty="0">
              <a:solidFill>
                <a:srgbClr val="641C2B"/>
              </a:solidFill>
              <a:ea typeface="Times New Roman" panose="02020603050405020304" pitchFamily="18" charset="0"/>
            </a:endParaRPr>
          </a:p>
          <a:p>
            <a:pPr marL="285750" indent="-285750" algn="just">
              <a:buFont typeface="Wingdings" panose="05000000000000000000" pitchFamily="2" charset="2"/>
              <a:buChar char="v"/>
            </a:pPr>
            <a:r>
              <a:rPr lang="en-ZA" dirty="0" smtClean="0">
                <a:solidFill>
                  <a:srgbClr val="641C2B"/>
                </a:solidFill>
              </a:rPr>
              <a:t>Please view the </a:t>
            </a:r>
            <a:r>
              <a:rPr lang="en-ZA" dirty="0" smtClean="0">
                <a:solidFill>
                  <a:srgbClr val="641C2B"/>
                </a:solidFill>
              </a:rPr>
              <a:t>BDatSci</a:t>
            </a:r>
            <a:r>
              <a:rPr lang="en-ZA" dirty="0" smtClean="0">
                <a:solidFill>
                  <a:srgbClr val="641C2B"/>
                </a:solidFill>
              </a:rPr>
              <a:t> promotional video that explains further detail on this programme. This video focusses on the 8 focal areas. You are welcome to visit the </a:t>
            </a:r>
            <a:r>
              <a:rPr lang="en-ZA" dirty="0" smtClean="0">
                <a:solidFill>
                  <a:srgbClr val="641C2B"/>
                </a:solidFill>
              </a:rPr>
              <a:t>BDatSci</a:t>
            </a:r>
            <a:r>
              <a:rPr lang="en-ZA" dirty="0" smtClean="0">
                <a:solidFill>
                  <a:srgbClr val="641C2B"/>
                </a:solidFill>
              </a:rPr>
              <a:t> website at: </a:t>
            </a:r>
            <a:r>
              <a:rPr lang="en-ZA" dirty="0" smtClean="0">
                <a:solidFill>
                  <a:srgbClr val="641C2B"/>
                </a:solidFill>
                <a:hlinkClick r:id="rId3"/>
              </a:rPr>
              <a:t>www.sun.ac.za/datascience</a:t>
            </a:r>
            <a:r>
              <a:rPr lang="en-ZA" dirty="0" smtClean="0">
                <a:solidFill>
                  <a:srgbClr val="641C2B"/>
                </a:solidFill>
              </a:rPr>
              <a:t> for a lot more information.</a:t>
            </a:r>
          </a:p>
          <a:p>
            <a:pPr marL="285750" indent="-285750" algn="just">
              <a:buFont typeface="Wingdings" panose="05000000000000000000" pitchFamily="2" charset="2"/>
              <a:buChar char="v"/>
            </a:pPr>
            <a:r>
              <a:rPr lang="en-ZA" dirty="0" smtClean="0">
                <a:solidFill>
                  <a:srgbClr val="641C2B"/>
                </a:solidFill>
              </a:rPr>
              <a:t>The Departmental website also contains more information about our programmes and general activities at: </a:t>
            </a:r>
            <a:r>
              <a:rPr lang="en-ZA" dirty="0" smtClean="0">
                <a:solidFill>
                  <a:srgbClr val="641C2B"/>
                </a:solidFill>
                <a:hlinkClick r:id="rId4"/>
              </a:rPr>
              <a:t>www.sun.ac.za</a:t>
            </a:r>
            <a:r>
              <a:rPr lang="en-ZA" dirty="0" smtClean="0">
                <a:solidFill>
                  <a:srgbClr val="641C2B"/>
                </a:solidFill>
              </a:rPr>
              <a:t>. Please view our Departmental Newsletters on this link to see who is who, who are alumni, achievements of our students and staff and much more.</a:t>
            </a:r>
          </a:p>
          <a:p>
            <a:pPr marL="285750" indent="-285750" algn="just">
              <a:buFont typeface="Wingdings" panose="05000000000000000000" pitchFamily="2" charset="2"/>
              <a:buChar char="v"/>
            </a:pPr>
            <a:r>
              <a:rPr lang="en-ZA" dirty="0" smtClean="0">
                <a:solidFill>
                  <a:srgbClr val="641C2B"/>
                </a:solidFill>
              </a:rPr>
              <a:t>We were proud to have celebrated our 75</a:t>
            </a:r>
            <a:r>
              <a:rPr lang="en-ZA" baseline="30000" dirty="0" smtClean="0">
                <a:solidFill>
                  <a:srgbClr val="641C2B"/>
                </a:solidFill>
              </a:rPr>
              <a:t>th</a:t>
            </a:r>
            <a:r>
              <a:rPr lang="en-ZA" dirty="0" smtClean="0">
                <a:solidFill>
                  <a:srgbClr val="641C2B"/>
                </a:solidFill>
              </a:rPr>
              <a:t> anniversary in 2021.</a:t>
            </a:r>
          </a:p>
          <a:p>
            <a:pPr marL="285750" indent="-285750" algn="just">
              <a:buFont typeface="Wingdings" panose="05000000000000000000" pitchFamily="2" charset="2"/>
              <a:buChar char="v"/>
            </a:pPr>
            <a:endParaRPr lang="en-ZA" dirty="0">
              <a:solidFill>
                <a:srgbClr val="641C2B"/>
              </a:solidFill>
            </a:endParaRPr>
          </a:p>
          <a:p>
            <a:pPr marL="0" indent="0" algn="just">
              <a:buNone/>
            </a:pPr>
            <a:r>
              <a:rPr lang="en-ZA" b="1" dirty="0" smtClean="0">
                <a:solidFill>
                  <a:srgbClr val="641C2B"/>
                </a:solidFill>
              </a:rPr>
              <a:t>General </a:t>
            </a:r>
            <a:r>
              <a:rPr lang="en-ZA" b="1" dirty="0" smtClean="0">
                <a:solidFill>
                  <a:srgbClr val="641C2B"/>
                </a:solidFill>
              </a:rPr>
              <a:t>Contact details:</a:t>
            </a:r>
          </a:p>
          <a:p>
            <a:pPr marL="285750" indent="-285750" algn="just">
              <a:buFont typeface="Wingdings" panose="05000000000000000000" pitchFamily="2" charset="2"/>
              <a:buChar char="v"/>
            </a:pPr>
            <a:r>
              <a:rPr lang="en-ZA" dirty="0" smtClean="0">
                <a:solidFill>
                  <a:srgbClr val="641C2B"/>
                </a:solidFill>
              </a:rPr>
              <a:t>Chairperson of the Department: Prof PJ Mostert (021-808-3536 or </a:t>
            </a:r>
            <a:r>
              <a:rPr lang="en-ZA" dirty="0" smtClean="0">
                <a:solidFill>
                  <a:srgbClr val="641C2B"/>
                </a:solidFill>
                <a:hlinkClick r:id="rId5"/>
              </a:rPr>
              <a:t>pjmos@sun.ac.za</a:t>
            </a:r>
            <a:r>
              <a:rPr lang="en-ZA" dirty="0" smtClean="0">
                <a:solidFill>
                  <a:srgbClr val="641C2B"/>
                </a:solidFill>
              </a:rPr>
              <a:t>)</a:t>
            </a:r>
          </a:p>
          <a:p>
            <a:pPr marL="285750" indent="-285750" algn="just">
              <a:buFont typeface="Wingdings" panose="05000000000000000000" pitchFamily="2" charset="2"/>
              <a:buChar char="v"/>
            </a:pPr>
            <a:r>
              <a:rPr lang="en-ZA" dirty="0" smtClean="0">
                <a:solidFill>
                  <a:srgbClr val="641C2B"/>
                </a:solidFill>
              </a:rPr>
              <a:t>Departmental secretary: Ms Elizna </a:t>
            </a:r>
            <a:r>
              <a:rPr lang="en-ZA" dirty="0" smtClean="0">
                <a:solidFill>
                  <a:srgbClr val="641C2B"/>
                </a:solidFill>
              </a:rPr>
              <a:t>Huysamen</a:t>
            </a:r>
            <a:r>
              <a:rPr lang="en-ZA" dirty="0" smtClean="0">
                <a:solidFill>
                  <a:srgbClr val="641C2B"/>
                </a:solidFill>
              </a:rPr>
              <a:t> (021-808-3244 or </a:t>
            </a:r>
            <a:r>
              <a:rPr lang="en-ZA" dirty="0" smtClean="0">
                <a:solidFill>
                  <a:srgbClr val="641C2B"/>
                </a:solidFill>
                <a:hlinkClick r:id="rId6"/>
              </a:rPr>
              <a:t>krugere@sun.ac.za</a:t>
            </a:r>
            <a:r>
              <a:rPr lang="en-ZA" dirty="0" smtClean="0">
                <a:solidFill>
                  <a:srgbClr val="641C2B"/>
                </a:solidFill>
              </a:rPr>
              <a:t>)</a:t>
            </a:r>
          </a:p>
          <a:p>
            <a:pPr marL="285750" indent="-285750" algn="just">
              <a:buFont typeface="Wingdings" panose="05000000000000000000" pitchFamily="2" charset="2"/>
              <a:buChar char="v"/>
            </a:pPr>
            <a:endParaRPr lang="en-ZA" dirty="0">
              <a:solidFill>
                <a:srgbClr val="641C2B"/>
              </a:solidFill>
            </a:endParaRPr>
          </a:p>
          <a:p>
            <a:pPr marL="0" indent="0" algn="ctr">
              <a:buNone/>
            </a:pPr>
            <a:r>
              <a:rPr lang="en-ZA" b="1" dirty="0" smtClean="0">
                <a:solidFill>
                  <a:srgbClr val="641C2B"/>
                </a:solidFill>
              </a:rPr>
              <a:t>THANK YOU FOR YOUR INTEREST IN THE DEPARTMENT AND ITS PROGRAMMES</a:t>
            </a:r>
          </a:p>
          <a:p>
            <a:pPr marL="285750" indent="-285750" algn="just">
              <a:buFont typeface="Wingdings" panose="05000000000000000000" pitchFamily="2" charset="2"/>
              <a:buChar char="v"/>
            </a:pPr>
            <a:endParaRPr lang="en-ZA" dirty="0"/>
          </a:p>
        </p:txBody>
      </p:sp>
    </p:spTree>
    <p:extLst>
      <p:ext uri="{BB962C8B-B14F-4D97-AF65-F5344CB8AC3E}">
        <p14:creationId xmlns:p14="http://schemas.microsoft.com/office/powerpoint/2010/main" val="258633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4944"/>
          <a:stretch/>
        </p:blipFill>
        <p:spPr>
          <a:xfrm>
            <a:off x="0" y="0"/>
            <a:ext cx="12192000" cy="6863137"/>
          </a:xfrm>
          <a:prstGeom prst="rect">
            <a:avLst/>
          </a:prstGeom>
        </p:spPr>
      </p:pic>
      <p:sp>
        <p:nvSpPr>
          <p:cNvPr id="9" name="Title 1">
            <a:extLst>
              <a:ext uri="{FF2B5EF4-FFF2-40B4-BE49-F238E27FC236}">
                <a16:creationId xmlns:a16="http://schemas.microsoft.com/office/drawing/2014/main" id="{CC53FCBC-288D-488A-8DD9-0DCA3457D1F7}"/>
              </a:ext>
            </a:extLst>
          </p:cNvPr>
          <p:cNvSpPr txBox="1">
            <a:spLocks/>
          </p:cNvSpPr>
          <p:nvPr/>
        </p:nvSpPr>
        <p:spPr>
          <a:xfrm>
            <a:off x="229640" y="468133"/>
            <a:ext cx="6994121" cy="8166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kern="1200">
                <a:solidFill>
                  <a:schemeClr val="bg1"/>
                </a:solidFill>
                <a:latin typeface="Gill Sans MT" panose="020B0502020104020203" pitchFamily="34" charset="0"/>
                <a:ea typeface="+mj-ea"/>
                <a:cs typeface="+mj-cs"/>
              </a:defRPr>
            </a:lvl1pPr>
          </a:lstStyle>
          <a:p>
            <a:pPr lvl="0"/>
            <a:r>
              <a:rPr lang="en-ZA" sz="3200" dirty="0"/>
              <a:t>Contents</a:t>
            </a:r>
            <a:endParaRPr kumimoji="0" lang="af-ZA" sz="3200" b="0" i="0" u="none" strike="noStrike" kern="1200" cap="none" spc="0" normalizeH="0" baseline="0" noProof="0" dirty="0">
              <a:ln>
                <a:noFill/>
              </a:ln>
              <a:solidFill>
                <a:sysClr val="window" lastClr="FFFFFF"/>
              </a:solidFill>
              <a:effectLst/>
              <a:uLnTx/>
              <a:uFillTx/>
              <a:latin typeface="Gill Sans MT" panose="020B0502020104020203" pitchFamily="34" charset="0"/>
              <a:ea typeface="+mj-ea"/>
              <a:cs typeface="+mj-cs"/>
            </a:endParaRPr>
          </a:p>
        </p:txBody>
      </p:sp>
      <p:sp>
        <p:nvSpPr>
          <p:cNvPr id="10" name="Content Placeholder 2">
            <a:extLst>
              <a:ext uri="{FF2B5EF4-FFF2-40B4-BE49-F238E27FC236}">
                <a16:creationId xmlns:a16="http://schemas.microsoft.com/office/drawing/2014/main" id="{3D24F836-6582-4362-AAFD-7712A1D22226}"/>
              </a:ext>
            </a:extLst>
          </p:cNvPr>
          <p:cNvSpPr txBox="1">
            <a:spLocks/>
          </p:cNvSpPr>
          <p:nvPr/>
        </p:nvSpPr>
        <p:spPr>
          <a:xfrm>
            <a:off x="229640" y="1705136"/>
            <a:ext cx="8673292" cy="4654567"/>
          </a:xfrm>
          <a:prstGeom prst="rect">
            <a:avLst/>
          </a:prstGeom>
        </p:spPr>
        <p:txBody>
          <a:bodyPr vert="horz" lIns="91440" tIns="45720" rIns="91440" bIns="45720" rtlCol="0">
            <a:normAutofit/>
          </a:bodyPr>
          <a:lstStyle>
            <a:lvl1pPr marL="228600" indent="-3600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ZA" sz="2400" dirty="0" smtClean="0"/>
              <a:t>Bcom</a:t>
            </a:r>
            <a:r>
              <a:rPr lang="en-ZA" sz="2400" dirty="0" smtClean="0"/>
              <a:t> (Mathematical Sciences) with focal area Data Science</a:t>
            </a:r>
            <a:endParaRPr lang="en-ZA" sz="2400" dirty="0"/>
          </a:p>
          <a:p>
            <a:pPr marL="514350" indent="-514350">
              <a:buFont typeface="+mj-lt"/>
              <a:buAutoNum type="arabicPeriod"/>
            </a:pPr>
            <a:r>
              <a:rPr lang="en-ZA" sz="2400" dirty="0" smtClean="0"/>
              <a:t>BDatSci</a:t>
            </a:r>
            <a:r>
              <a:rPr lang="en-ZA" sz="2400" dirty="0" smtClean="0"/>
              <a:t> with its own 8 focal areas</a:t>
            </a:r>
          </a:p>
          <a:p>
            <a:pPr marL="514350" indent="-514350">
              <a:buFont typeface="+mj-lt"/>
              <a:buAutoNum type="arabicPeriod"/>
            </a:pPr>
            <a:r>
              <a:rPr lang="en-ZA" sz="2400" dirty="0" smtClean="0"/>
              <a:t>More information</a:t>
            </a:r>
            <a:endParaRPr lang="en-ZA" sz="2400" dirty="0"/>
          </a:p>
        </p:txBody>
      </p:sp>
    </p:spTree>
    <p:extLst>
      <p:ext uri="{BB962C8B-B14F-4D97-AF65-F5344CB8AC3E}">
        <p14:creationId xmlns:p14="http://schemas.microsoft.com/office/powerpoint/2010/main" val="3283900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BCom (Mathematical Sciences)</a:t>
            </a:r>
            <a:endParaRPr kumimoji="0" lang="af-ZA" sz="32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t>Admission requirements</a:t>
            </a:r>
          </a:p>
          <a:p>
            <a:pPr lvl="0">
              <a:buFont typeface="Wingdings" panose="05000000000000000000" pitchFamily="2" charset="2"/>
              <a:buChar char="v"/>
            </a:pPr>
            <a:r>
              <a:rPr lang="en-ZA" dirty="0"/>
              <a:t>Overall National Senior Certificate average of at least 70%, excluding Life Orientation</a:t>
            </a:r>
          </a:p>
          <a:p>
            <a:pPr lvl="0">
              <a:buFont typeface="Wingdings" panose="05000000000000000000" pitchFamily="2" charset="2"/>
              <a:buChar char="v"/>
            </a:pPr>
            <a:r>
              <a:rPr lang="en-ZA" dirty="0"/>
              <a:t>Mathematics 75%</a:t>
            </a:r>
          </a:p>
          <a:p>
            <a:pPr lvl="0">
              <a:buFont typeface="Wingdings" panose="05000000000000000000" pitchFamily="2" charset="2"/>
              <a:buChar char="v"/>
            </a:pPr>
            <a:r>
              <a:rPr lang="en-ZA" dirty="0"/>
              <a:t>One of the following</a:t>
            </a:r>
            <a:r>
              <a:rPr lang="en-ZA" dirty="0" smtClean="0"/>
              <a:t>:   Afrikaans </a:t>
            </a:r>
            <a:r>
              <a:rPr lang="en-ZA" dirty="0"/>
              <a:t>Home Language 50% </a:t>
            </a:r>
            <a:r>
              <a:rPr lang="en-ZA" i="1" dirty="0" smtClean="0"/>
              <a:t>or </a:t>
            </a:r>
            <a:r>
              <a:rPr lang="en-ZA" dirty="0" smtClean="0"/>
              <a:t>English </a:t>
            </a:r>
            <a:r>
              <a:rPr lang="en-ZA" dirty="0"/>
              <a:t>Home Language 50% </a:t>
            </a:r>
            <a:r>
              <a:rPr lang="en-ZA" i="1" dirty="0" smtClean="0"/>
              <a:t>or </a:t>
            </a:r>
            <a:r>
              <a:rPr lang="en-ZA" dirty="0" smtClean="0"/>
              <a:t>Afrikaans/English </a:t>
            </a:r>
            <a:r>
              <a:rPr lang="en-ZA" dirty="0"/>
              <a:t>First Additional Language </a:t>
            </a:r>
            <a:r>
              <a:rPr lang="en-ZA" dirty="0" smtClean="0"/>
              <a:t>60%</a:t>
            </a:r>
            <a:endParaRPr lang="en-ZA" dirty="0"/>
          </a:p>
          <a:p>
            <a:pPr marL="0" indent="0">
              <a:buNone/>
            </a:pPr>
            <a:endParaRPr lang="en-ZA" b="1" dirty="0" smtClean="0"/>
          </a:p>
          <a:p>
            <a:pPr marL="0" indent="0">
              <a:buNone/>
            </a:pPr>
            <a:r>
              <a:rPr lang="en-ZA" b="1" dirty="0" smtClean="0"/>
              <a:t>Enquiries</a:t>
            </a:r>
            <a:endParaRPr lang="en-ZA" b="1" dirty="0"/>
          </a:p>
          <a:p>
            <a:pPr marL="0" indent="0">
              <a:buNone/>
            </a:pPr>
            <a:r>
              <a:rPr lang="en-ZA" dirty="0" smtClean="0">
                <a:solidFill>
                  <a:srgbClr val="641C2B"/>
                </a:solidFill>
              </a:rPr>
              <a:t>Data </a:t>
            </a:r>
            <a:r>
              <a:rPr lang="en-ZA" dirty="0">
                <a:solidFill>
                  <a:srgbClr val="641C2B"/>
                </a:solidFill>
              </a:rPr>
              <a:t>Science focal area</a:t>
            </a:r>
          </a:p>
          <a:p>
            <a:pPr>
              <a:buFont typeface="Wingdings" panose="05000000000000000000" pitchFamily="2" charset="2"/>
              <a:buChar char="v"/>
            </a:pPr>
            <a:r>
              <a:rPr lang="en-ZA" dirty="0"/>
              <a:t>Prof Danie Uys </a:t>
            </a:r>
          </a:p>
          <a:p>
            <a:pPr>
              <a:buFont typeface="Wingdings" panose="05000000000000000000" pitchFamily="2" charset="2"/>
              <a:buChar char="v"/>
            </a:pPr>
            <a:r>
              <a:rPr lang="en-ZA" dirty="0" smtClean="0"/>
              <a:t>E-mail</a:t>
            </a:r>
            <a:r>
              <a:rPr lang="en-ZA" dirty="0"/>
              <a:t>: </a:t>
            </a:r>
            <a:r>
              <a:rPr lang="en-ZA" dirty="0">
                <a:hlinkClick r:id="rId3"/>
              </a:rPr>
              <a:t>dwu@sun.ac.za</a:t>
            </a:r>
            <a:endParaRPr lang="en-ZA" dirty="0"/>
          </a:p>
          <a:p>
            <a:pPr marL="0" indent="0">
              <a:buNone/>
            </a:pPr>
            <a:endParaRPr lang="en-ZA" dirty="0" smtClean="0">
              <a:solidFill>
                <a:srgbClr val="641C2B"/>
              </a:solidFill>
            </a:endParaRPr>
          </a:p>
          <a:p>
            <a:pPr marL="0" indent="0">
              <a:buNone/>
            </a:pPr>
            <a:endParaRPr lang="en-ZA" sz="2400" dirty="0">
              <a:solidFill>
                <a:schemeClr val="tx1">
                  <a:lumMod val="75000"/>
                  <a:lumOff val="25000"/>
                </a:schemeClr>
              </a:solidFill>
            </a:endParaRPr>
          </a:p>
        </p:txBody>
      </p:sp>
    </p:spTree>
    <p:extLst>
      <p:ext uri="{BB962C8B-B14F-4D97-AF65-F5344CB8AC3E}">
        <p14:creationId xmlns:p14="http://schemas.microsoft.com/office/powerpoint/2010/main" val="85047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Focal area: Data Science</a:t>
            </a:r>
            <a:endParaRPr kumimoji="0" lang="af-ZA" sz="32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90600" y="1677833"/>
            <a:ext cx="1113108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Description of focal area</a:t>
            </a:r>
            <a:endParaRPr kumimoji="0" lang="en-ZA"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Data is important and is analysed in almost all environments. A data scientist must have the skills for the following: to gather data and to store it, to transform data and graphically represent it, to ask relevant questions and to analyse data so as to answer decision-making questions. Data scientists are employed as statisticians, data analysts, data managers and statistical analysts in, for example, the marketing, information and management positions of firms. In this capacity they form part of the exciting management and decision-making processes in large organisations. If you have this training, you can negotiate exciting and well-paid career opportunities for yourself.</a:t>
            </a:r>
            <a:endParaRPr kumimoji="0" lang="en-ZA"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9730488"/>
              </p:ext>
            </p:extLst>
          </p:nvPr>
        </p:nvGraphicFramePr>
        <p:xfrm>
          <a:off x="3158836" y="3383280"/>
          <a:ext cx="6608619" cy="3274011"/>
        </p:xfrm>
        <a:graphic>
          <a:graphicData uri="http://schemas.openxmlformats.org/drawingml/2006/table">
            <a:tbl>
              <a:tblPr firstCol="1" bandRow="1"/>
              <a:tblGrid>
                <a:gridCol w="2303888">
                  <a:extLst>
                    <a:ext uri="{9D8B030D-6E8A-4147-A177-3AD203B41FA5}">
                      <a16:colId xmlns:a16="http://schemas.microsoft.com/office/drawing/2014/main" val="3579677912"/>
                    </a:ext>
                  </a:extLst>
                </a:gridCol>
                <a:gridCol w="2146718">
                  <a:extLst>
                    <a:ext uri="{9D8B030D-6E8A-4147-A177-3AD203B41FA5}">
                      <a16:colId xmlns:a16="http://schemas.microsoft.com/office/drawing/2014/main" val="1904583547"/>
                    </a:ext>
                  </a:extLst>
                </a:gridCol>
                <a:gridCol w="2158013">
                  <a:extLst>
                    <a:ext uri="{9D8B030D-6E8A-4147-A177-3AD203B41FA5}">
                      <a16:colId xmlns:a16="http://schemas.microsoft.com/office/drawing/2014/main" val="2903059583"/>
                    </a:ext>
                  </a:extLst>
                </a:gridCol>
              </a:tblGrid>
              <a:tr h="166475">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BCom (Mathematical Sciences)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74914770"/>
                  </a:ext>
                </a:extLst>
              </a:tr>
              <a:tr h="166475">
                <a:tc gridSpan="3">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Focal area: Data Science</a:t>
                      </a:r>
                      <a:endParaRPr lang="en-ZA" sz="9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10396670"/>
                  </a:ext>
                </a:extLst>
              </a:tr>
              <a:tr h="367632">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(136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(124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(134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10171237"/>
                  </a:ext>
                </a:extLst>
              </a:tr>
              <a:tr h="2573429">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Actuarial Science 112(8)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Economics 114(12), 144(12)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Financial Accounting 188(24)</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144(16)</a:t>
                      </a:r>
                    </a:p>
                    <a:p>
                      <a:pPr>
                        <a:spcAft>
                          <a:spcPts val="0"/>
                        </a:spcAft>
                      </a:pPr>
                      <a:r>
                        <a:rPr lang="en-ZA" sz="300" dirty="0">
                          <a:effectLst/>
                          <a:latin typeface="Times New Roman" panose="02020603050405020304" pitchFamily="18" charset="0"/>
                          <a:ea typeface="Times New Roman" panose="02020603050405020304" pitchFamily="18" charset="0"/>
                        </a:rPr>
                        <a:t> </a:t>
                      </a:r>
                    </a:p>
                    <a:p>
                      <a:pPr>
                        <a:spcAft>
                          <a:spcPts val="0"/>
                        </a:spcAft>
                      </a:pPr>
                      <a:r>
                        <a:rPr lang="en-ZA" sz="300" dirty="0">
                          <a:effectLst/>
                          <a:latin typeface="Times New Roman" panose="02020603050405020304" pitchFamily="18" charset="0"/>
                          <a:ea typeface="Times New Roman" panose="02020603050405020304" pitchFamily="18" charset="0"/>
                        </a:rPr>
                        <a:t> </a:t>
                      </a: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Business Management 113(12)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Operations Research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Business Management 142(6)</a:t>
                      </a:r>
                    </a:p>
                    <a:p>
                      <a:pPr>
                        <a:spcAft>
                          <a:spcPts val="0"/>
                        </a:spcAft>
                      </a:pPr>
                      <a:r>
                        <a:rPr lang="af-ZA" sz="300" dirty="0">
                          <a:effectLst/>
                          <a:latin typeface="Times New Roman" panose="02020603050405020304" pitchFamily="18" charset="0"/>
                          <a:ea typeface="Times New Roman" panose="02020603050405020304" pitchFamily="18" charset="0"/>
                        </a:rPr>
                        <a:t> </a:t>
                      </a:r>
                      <a:endParaRPr lang="en-ZA" sz="300"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Recommended elective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i="1" dirty="0">
                          <a:effectLst/>
                          <a:latin typeface="Times New Roman" panose="02020603050405020304" pitchFamily="18" charset="0"/>
                          <a:ea typeface="Times New Roman" panose="02020603050405020304" pitchFamily="18" charset="0"/>
                        </a:rPr>
                        <a:t>Choose any two subjects (all the modules per subject):</a:t>
                      </a:r>
                      <a:endParaRPr lang="en-ZA" sz="800"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314(16) or</a:t>
                      </a:r>
                      <a:r>
                        <a:rPr lang="en-ZA" sz="800" b="1" dirty="0">
                          <a:effectLst/>
                          <a:latin typeface="Times New Roman" panose="02020603050405020304" pitchFamily="18" charset="0"/>
                          <a:ea typeface="Times New Roman" panose="02020603050405020304" pitchFamily="18" charset="0"/>
                        </a:rPr>
                        <a:t> </a:t>
                      </a:r>
                      <a:r>
                        <a:rPr lang="en-ZA" sz="800" dirty="0">
                          <a:effectLst/>
                          <a:latin typeface="Times New Roman" panose="02020603050405020304" pitchFamily="18" charset="0"/>
                          <a:ea typeface="Times New Roman" panose="02020603050405020304" pitchFamily="18" charset="0"/>
                        </a:rPr>
                        <a:t>315(16), 334(16), 344(16), 354(16)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 316(16), 344(16), 364(16)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Operations Research 314(16), 322(16), 344(16), 352(16)</a:t>
                      </a:r>
                    </a:p>
                  </a:txBody>
                  <a:tcPr marL="68580" marR="3619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65591810"/>
                  </a:ext>
                </a:extLst>
              </a:tr>
            </a:tbl>
          </a:graphicData>
        </a:graphic>
      </p:graphicFrame>
    </p:spTree>
    <p:extLst>
      <p:ext uri="{BB962C8B-B14F-4D97-AF65-F5344CB8AC3E}">
        <p14:creationId xmlns:p14="http://schemas.microsoft.com/office/powerpoint/2010/main" val="3681249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BDatSci</a:t>
            </a:r>
            <a:r>
              <a:rPr lang="en-ZA" sz="3200" dirty="0" smtClean="0">
                <a:solidFill>
                  <a:srgbClr val="641C2B"/>
                </a:solidFill>
              </a:rPr>
              <a:t> </a:t>
            </a:r>
            <a:r>
              <a:rPr lang="en-ZA" sz="2400" dirty="0" smtClean="0">
                <a:solidFill>
                  <a:srgbClr val="641C2B"/>
                </a:solidFill>
              </a:rPr>
              <a:t>(4-year degree programme)</a:t>
            </a:r>
            <a:endParaRPr kumimoji="0" lang="af-ZA" sz="24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t>Interdepartmental and interfaculty collaboration</a:t>
            </a:r>
          </a:p>
          <a:p>
            <a:pPr marL="0" indent="0">
              <a:buNone/>
            </a:pPr>
            <a:r>
              <a:rPr lang="en-ZA" dirty="0"/>
              <a:t>This programme is presented in four faculties, namely Economic and Management Sciences, Science, </a:t>
            </a:r>
            <a:r>
              <a:rPr lang="en-ZA" dirty="0"/>
              <a:t>AgriSciences</a:t>
            </a:r>
            <a:r>
              <a:rPr lang="en-ZA" dirty="0"/>
              <a:t> and Arts and Social Sciences. The faculty where you are registered awards the degree. </a:t>
            </a:r>
          </a:p>
          <a:p>
            <a:pPr marL="0" indent="0">
              <a:buNone/>
            </a:pPr>
            <a:endParaRPr lang="en-ZA" b="1" dirty="0" smtClean="0"/>
          </a:p>
          <a:p>
            <a:pPr marL="0" indent="0">
              <a:buNone/>
            </a:pPr>
            <a:endParaRPr lang="en-ZA" b="1" dirty="0"/>
          </a:p>
          <a:p>
            <a:pPr marL="0" indent="0">
              <a:buNone/>
            </a:pPr>
            <a:r>
              <a:rPr lang="en-ZA" b="1" dirty="0" smtClean="0"/>
              <a:t>Admission </a:t>
            </a:r>
            <a:r>
              <a:rPr lang="en-ZA" b="1" dirty="0"/>
              <a:t>requirements</a:t>
            </a:r>
          </a:p>
          <a:p>
            <a:pPr lvl="0">
              <a:buFont typeface="Wingdings" panose="05000000000000000000" pitchFamily="2" charset="2"/>
              <a:buChar char="v"/>
            </a:pPr>
            <a:r>
              <a:rPr lang="en-ZA" dirty="0"/>
              <a:t>Overall NSC average of at least 80%, excluding Life Orientation </a:t>
            </a:r>
          </a:p>
          <a:p>
            <a:pPr lvl="0">
              <a:buFont typeface="Wingdings" panose="05000000000000000000" pitchFamily="2" charset="2"/>
              <a:buChar char="v"/>
            </a:pPr>
            <a:r>
              <a:rPr lang="en-ZA" dirty="0"/>
              <a:t>Mathematics 80% </a:t>
            </a:r>
          </a:p>
          <a:p>
            <a:pPr lvl="0">
              <a:buFont typeface="Wingdings" panose="05000000000000000000" pitchFamily="2" charset="2"/>
              <a:buChar char="v"/>
            </a:pPr>
            <a:r>
              <a:rPr lang="en-ZA" dirty="0"/>
              <a:t>One of the following</a:t>
            </a:r>
            <a:r>
              <a:rPr lang="en-ZA" dirty="0" smtClean="0"/>
              <a:t>: Afrikaans </a:t>
            </a:r>
            <a:r>
              <a:rPr lang="en-ZA" dirty="0"/>
              <a:t>Home Language 60% </a:t>
            </a:r>
            <a:r>
              <a:rPr lang="en-ZA" i="1" dirty="0" smtClean="0"/>
              <a:t>or </a:t>
            </a:r>
            <a:r>
              <a:rPr lang="en-ZA" dirty="0" smtClean="0"/>
              <a:t>English </a:t>
            </a:r>
            <a:r>
              <a:rPr lang="en-ZA" dirty="0"/>
              <a:t>Home Language 60% </a:t>
            </a:r>
            <a:r>
              <a:rPr lang="en-ZA" i="1" dirty="0" smtClean="0"/>
              <a:t>or </a:t>
            </a:r>
            <a:r>
              <a:rPr lang="en-ZA" dirty="0" smtClean="0"/>
              <a:t>Afrikaans/English </a:t>
            </a:r>
            <a:r>
              <a:rPr lang="en-ZA" dirty="0" smtClean="0"/>
              <a:t>First </a:t>
            </a:r>
            <a:r>
              <a:rPr lang="en-ZA" dirty="0"/>
              <a:t>Additional Language </a:t>
            </a:r>
            <a:r>
              <a:rPr lang="en-ZA" dirty="0" smtClean="0"/>
              <a:t>75%</a:t>
            </a:r>
            <a:endParaRPr lang="en-ZA" dirty="0"/>
          </a:p>
          <a:p>
            <a:pPr marL="0" indent="0">
              <a:buNone/>
            </a:pPr>
            <a:endParaRPr lang="en-ZA" dirty="0" smtClean="0">
              <a:solidFill>
                <a:schemeClr val="tx1">
                  <a:lumMod val="75000"/>
                  <a:lumOff val="25000"/>
                </a:schemeClr>
              </a:solidFill>
            </a:endParaRPr>
          </a:p>
          <a:p>
            <a:pPr marL="0" indent="0" algn="ctr">
              <a:buNone/>
            </a:pPr>
            <a:r>
              <a:rPr lang="en-ZA" b="1" dirty="0" smtClean="0">
                <a:solidFill>
                  <a:srgbClr val="641C2B"/>
                </a:solidFill>
              </a:rPr>
              <a:t>Articulation (changes) </a:t>
            </a:r>
            <a:r>
              <a:rPr lang="en-ZA" b="1" dirty="0">
                <a:solidFill>
                  <a:srgbClr val="641C2B"/>
                </a:solidFill>
              </a:rPr>
              <a:t>to </a:t>
            </a:r>
            <a:r>
              <a:rPr lang="en-ZA" b="1" dirty="0">
                <a:solidFill>
                  <a:srgbClr val="641C2B"/>
                </a:solidFill>
              </a:rPr>
              <a:t>BDatSci</a:t>
            </a:r>
            <a:r>
              <a:rPr lang="en-ZA" b="1" dirty="0">
                <a:solidFill>
                  <a:srgbClr val="641C2B"/>
                </a:solidFill>
              </a:rPr>
              <a:t> from other existing academic programmes is subjected to approval by the </a:t>
            </a:r>
            <a:r>
              <a:rPr lang="en-ZA" b="1" dirty="0">
                <a:solidFill>
                  <a:srgbClr val="641C2B"/>
                </a:solidFill>
              </a:rPr>
              <a:t>BDatSci</a:t>
            </a:r>
            <a:r>
              <a:rPr lang="en-ZA" b="1" dirty="0">
                <a:solidFill>
                  <a:srgbClr val="641C2B"/>
                </a:solidFill>
              </a:rPr>
              <a:t> Programme Committee. </a:t>
            </a:r>
          </a:p>
        </p:txBody>
      </p:sp>
    </p:spTree>
    <p:extLst>
      <p:ext uri="{BB962C8B-B14F-4D97-AF65-F5344CB8AC3E}">
        <p14:creationId xmlns:p14="http://schemas.microsoft.com/office/powerpoint/2010/main" val="2697285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BDatSci</a:t>
            </a:r>
            <a:r>
              <a:rPr lang="en-ZA" sz="3200" dirty="0" smtClean="0">
                <a:solidFill>
                  <a:srgbClr val="641C2B"/>
                </a:solidFill>
              </a:rPr>
              <a:t> … </a:t>
            </a:r>
            <a:r>
              <a:rPr lang="en-ZA" sz="2400" dirty="0" smtClean="0">
                <a:solidFill>
                  <a:srgbClr val="641C2B"/>
                </a:solidFill>
              </a:rPr>
              <a:t>continues</a:t>
            </a:r>
            <a:endParaRPr kumimoji="0" lang="af-ZA" sz="24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471353"/>
            <a:ext cx="11768744" cy="5231881"/>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t>Enquiries</a:t>
            </a:r>
          </a:p>
          <a:p>
            <a:pPr marL="0" indent="0">
              <a:buNone/>
            </a:pPr>
            <a:r>
              <a:rPr lang="en-ZA" dirty="0"/>
              <a:t>For further information about the </a:t>
            </a:r>
            <a:r>
              <a:rPr lang="en-ZA" dirty="0"/>
              <a:t>BDatSci</a:t>
            </a:r>
            <a:r>
              <a:rPr lang="en-ZA" dirty="0"/>
              <a:t> programme, visit </a:t>
            </a:r>
            <a:r>
              <a:rPr lang="en-ZA" dirty="0">
                <a:hlinkClick r:id="rId3"/>
              </a:rPr>
              <a:t>www.sun.ac.za/datascience</a:t>
            </a:r>
            <a:r>
              <a:rPr lang="en-ZA" dirty="0"/>
              <a:t> or use the contact details below.</a:t>
            </a:r>
          </a:p>
          <a:p>
            <a:pPr marL="0" indent="0">
              <a:buNone/>
            </a:pPr>
            <a:endParaRPr lang="en-ZA" dirty="0" smtClean="0"/>
          </a:p>
          <a:p>
            <a:pPr marL="0" indent="0">
              <a:buNone/>
            </a:pPr>
            <a:r>
              <a:rPr lang="en-ZA" dirty="0" smtClean="0">
                <a:solidFill>
                  <a:srgbClr val="641C2B"/>
                </a:solidFill>
              </a:rPr>
              <a:t>For </a:t>
            </a:r>
            <a:r>
              <a:rPr lang="en-ZA" dirty="0">
                <a:solidFill>
                  <a:srgbClr val="641C2B"/>
                </a:solidFill>
              </a:rPr>
              <a:t>general enquiries about the programme:</a:t>
            </a:r>
          </a:p>
          <a:p>
            <a:r>
              <a:rPr lang="en-ZA" dirty="0"/>
              <a:t>Prof Paul Mostert</a:t>
            </a:r>
          </a:p>
          <a:p>
            <a:r>
              <a:rPr lang="en-ZA" dirty="0" smtClean="0"/>
              <a:t>E-mail</a:t>
            </a:r>
            <a:r>
              <a:rPr lang="en-ZA" dirty="0"/>
              <a:t>: </a:t>
            </a:r>
            <a:r>
              <a:rPr lang="en-ZA" dirty="0">
                <a:hlinkClick r:id="rId4"/>
              </a:rPr>
              <a:t>pjmos@sun.ac.za</a:t>
            </a:r>
            <a:endParaRPr lang="en-ZA" dirty="0"/>
          </a:p>
          <a:p>
            <a:pPr marL="0" indent="0">
              <a:buNone/>
            </a:pPr>
            <a:endParaRPr lang="en-ZA" dirty="0" smtClean="0"/>
          </a:p>
          <a:p>
            <a:pPr marL="0" indent="0">
              <a:buNone/>
            </a:pPr>
            <a:r>
              <a:rPr lang="en-ZA" dirty="0" smtClean="0"/>
              <a:t>For </a:t>
            </a:r>
            <a:r>
              <a:rPr lang="en-ZA" dirty="0"/>
              <a:t>enquiries about specific focal areas in the Faculty of Economic and Management Sciences:</a:t>
            </a:r>
          </a:p>
          <a:p>
            <a:pPr marL="0" indent="0">
              <a:buNone/>
            </a:pPr>
            <a:r>
              <a:rPr lang="en-ZA" i="1" dirty="0">
                <a:solidFill>
                  <a:srgbClr val="641C2B"/>
                </a:solidFill>
              </a:rPr>
              <a:t>Statistical Learning focal area</a:t>
            </a:r>
          </a:p>
          <a:p>
            <a:r>
              <a:rPr lang="en-ZA" dirty="0"/>
              <a:t>Prof Danie </a:t>
            </a:r>
            <a:r>
              <a:rPr lang="en-ZA" dirty="0" smtClean="0"/>
              <a:t>Uys (Statistics and Actuarial Science; E-mail</a:t>
            </a:r>
            <a:r>
              <a:rPr lang="en-ZA" dirty="0"/>
              <a:t>: </a:t>
            </a:r>
            <a:r>
              <a:rPr lang="en-ZA" dirty="0" smtClean="0"/>
              <a:t>dwu@sun.ac.za)</a:t>
            </a:r>
            <a:endParaRPr lang="en-ZA" dirty="0"/>
          </a:p>
          <a:p>
            <a:pPr marL="0" indent="0">
              <a:buNone/>
            </a:pPr>
            <a:r>
              <a:rPr lang="en-ZA" i="1" dirty="0" smtClean="0">
                <a:solidFill>
                  <a:srgbClr val="641C2B"/>
                </a:solidFill>
              </a:rPr>
              <a:t>Analytics </a:t>
            </a:r>
            <a:r>
              <a:rPr lang="en-ZA" i="1" dirty="0">
                <a:solidFill>
                  <a:srgbClr val="641C2B"/>
                </a:solidFill>
              </a:rPr>
              <a:t>and Optimisation focal area</a:t>
            </a:r>
          </a:p>
          <a:p>
            <a:r>
              <a:rPr lang="en-ZA" dirty="0"/>
              <a:t>Prof Stephan </a:t>
            </a:r>
            <a:r>
              <a:rPr lang="en-ZA" dirty="0" smtClean="0"/>
              <a:t>Visagie (logistics, E-mail</a:t>
            </a:r>
            <a:r>
              <a:rPr lang="en-ZA" dirty="0"/>
              <a:t>: </a:t>
            </a:r>
            <a:r>
              <a:rPr lang="en-ZA" dirty="0" smtClean="0"/>
              <a:t>svisagie@sun.ac.za)</a:t>
            </a:r>
            <a:endParaRPr lang="en-ZA" dirty="0"/>
          </a:p>
          <a:p>
            <a:pPr marL="0" indent="0">
              <a:buNone/>
            </a:pPr>
            <a:r>
              <a:rPr lang="en-ZA" i="1" dirty="0">
                <a:solidFill>
                  <a:srgbClr val="641C2B"/>
                </a:solidFill>
              </a:rPr>
              <a:t>Behavioural Economics focal area</a:t>
            </a:r>
          </a:p>
          <a:p>
            <a:r>
              <a:rPr lang="en-ZA" dirty="0"/>
              <a:t>Prof </a:t>
            </a:r>
            <a:r>
              <a:rPr lang="en-ZA" dirty="0"/>
              <a:t>Rulof</a:t>
            </a:r>
            <a:r>
              <a:rPr lang="en-ZA" dirty="0"/>
              <a:t> </a:t>
            </a:r>
            <a:r>
              <a:rPr lang="en-ZA" dirty="0" smtClean="0"/>
              <a:t>Burger (Economics, E-mail</a:t>
            </a:r>
            <a:r>
              <a:rPr lang="en-ZA" dirty="0"/>
              <a:t>: </a:t>
            </a:r>
            <a:r>
              <a:rPr lang="en-ZA" dirty="0" smtClean="0">
                <a:hlinkClick r:id="rId5"/>
              </a:rPr>
              <a:t>rulof@sun.ac.za</a:t>
            </a:r>
            <a:endParaRPr lang="en-ZA" dirty="0" smtClean="0"/>
          </a:p>
          <a:p>
            <a:endParaRPr lang="en-ZA" dirty="0"/>
          </a:p>
          <a:p>
            <a:pPr marL="0" indent="0" algn="ctr">
              <a:buNone/>
            </a:pPr>
            <a:r>
              <a:rPr lang="en-ZA" b="1" dirty="0" smtClean="0">
                <a:solidFill>
                  <a:srgbClr val="641C2B"/>
                </a:solidFill>
              </a:rPr>
              <a:t>Note that the other 5 focal areas are in different faculties (see clarification later)</a:t>
            </a:r>
            <a:endParaRPr lang="en-ZA" b="1" dirty="0">
              <a:solidFill>
                <a:srgbClr val="641C2B"/>
              </a:solidFill>
            </a:endParaRPr>
          </a:p>
        </p:txBody>
      </p:sp>
    </p:spTree>
    <p:extLst>
      <p:ext uri="{BB962C8B-B14F-4D97-AF65-F5344CB8AC3E}">
        <p14:creationId xmlns:p14="http://schemas.microsoft.com/office/powerpoint/2010/main" val="2425408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56457" y="5137"/>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BDatSci</a:t>
            </a:r>
            <a:r>
              <a:rPr lang="en-ZA" sz="3200" dirty="0" smtClean="0">
                <a:solidFill>
                  <a:srgbClr val="641C2B"/>
                </a:solidFill>
              </a:rPr>
              <a:t> … </a:t>
            </a:r>
            <a:r>
              <a:rPr lang="en-ZA" sz="2400" dirty="0" smtClean="0">
                <a:solidFill>
                  <a:srgbClr val="641C2B"/>
                </a:solidFill>
              </a:rPr>
              <a:t>continues</a:t>
            </a:r>
            <a:endParaRPr kumimoji="0" lang="af-ZA" sz="24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471353"/>
            <a:ext cx="11768744" cy="5231881"/>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smtClean="0">
                <a:solidFill>
                  <a:srgbClr val="641C2B"/>
                </a:solidFill>
              </a:rPr>
              <a:t>Programme structure</a:t>
            </a:r>
            <a:endParaRPr lang="en-ZA" b="1" dirty="0">
              <a:solidFill>
                <a:srgbClr val="641C2B"/>
              </a:solidFill>
            </a:endParaRPr>
          </a:p>
          <a:p>
            <a:pPr marL="0" indent="0">
              <a:buNone/>
            </a:pPr>
            <a:r>
              <a:rPr lang="en-ZA" dirty="0" smtClean="0"/>
              <a:t>The </a:t>
            </a:r>
            <a:r>
              <a:rPr lang="en-ZA" dirty="0"/>
              <a:t>data science programme </a:t>
            </a:r>
            <a:r>
              <a:rPr lang="en-ZA" dirty="0"/>
              <a:t>BDatSci</a:t>
            </a:r>
            <a:r>
              <a:rPr lang="en-ZA" dirty="0"/>
              <a:t> consists of a set of core compulsory modules in each of the four years of study. The core modules lay the foundation for studies in the field of data science. For the rest, you have a relatively free choice of modules to enable you to focus on a very specific field within the data science environment</a:t>
            </a:r>
            <a:r>
              <a:rPr lang="en-ZA" dirty="0" smtClean="0"/>
              <a:t>. It </a:t>
            </a:r>
            <a:r>
              <a:rPr lang="en-ZA" dirty="0"/>
              <a:t>is also possible within this programme to focus on a specific area of study, called a focal area. You will register for </a:t>
            </a:r>
            <a:r>
              <a:rPr lang="en-ZA" dirty="0"/>
              <a:t>BDatSci</a:t>
            </a:r>
            <a:r>
              <a:rPr lang="en-ZA" dirty="0"/>
              <a:t> in the faculty that offers the focal area.</a:t>
            </a:r>
          </a:p>
          <a:p>
            <a:pPr marL="0" indent="0">
              <a:buNone/>
            </a:pPr>
            <a:endParaRPr lang="en-ZA" b="1" dirty="0" smtClean="0"/>
          </a:p>
          <a:p>
            <a:pPr marL="0" indent="0">
              <a:buNone/>
            </a:pPr>
            <a:r>
              <a:rPr lang="en-ZA" b="1" dirty="0" smtClean="0">
                <a:solidFill>
                  <a:srgbClr val="641C2B"/>
                </a:solidFill>
              </a:rPr>
              <a:t>Focal </a:t>
            </a:r>
            <a:r>
              <a:rPr lang="en-ZA" b="1" dirty="0">
                <a:solidFill>
                  <a:srgbClr val="641C2B"/>
                </a:solidFill>
              </a:rPr>
              <a:t>areas</a:t>
            </a:r>
          </a:p>
          <a:p>
            <a:pPr marL="0" indent="0">
              <a:buNone/>
            </a:pPr>
            <a:r>
              <a:rPr lang="en-ZA" dirty="0"/>
              <a:t>The objective of focal areas is to help you choose a specific career focus within the </a:t>
            </a:r>
            <a:r>
              <a:rPr lang="en-ZA" dirty="0"/>
              <a:t>BDatSci</a:t>
            </a:r>
            <a:r>
              <a:rPr lang="en-ZA" dirty="0"/>
              <a:t> programme. The focal area is not a programme, and the module combinations are only recommendations for you to make more focussed module choices. Nevertheless, there are several compulsory modules that must be taken within each focal area. The module choices in the tables describing each focal area fit in with the lecture and assessment timetables. </a:t>
            </a:r>
            <a:r>
              <a:rPr lang="en-ZA" dirty="0" smtClean="0"/>
              <a:t>There </a:t>
            </a:r>
            <a:r>
              <a:rPr lang="en-ZA" dirty="0"/>
              <a:t>are eight focal areas in the </a:t>
            </a:r>
            <a:r>
              <a:rPr lang="en-ZA" dirty="0"/>
              <a:t>BDatSci</a:t>
            </a:r>
            <a:r>
              <a:rPr lang="en-ZA" dirty="0"/>
              <a:t> programme, and three of these focal areas are offered in the Faculty of Economic and Management Sciences. </a:t>
            </a:r>
          </a:p>
        </p:txBody>
      </p:sp>
    </p:spTree>
    <p:extLst>
      <p:ext uri="{BB962C8B-B14F-4D97-AF65-F5344CB8AC3E}">
        <p14:creationId xmlns:p14="http://schemas.microsoft.com/office/powerpoint/2010/main" val="408896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3200" dirty="0" smtClean="0">
                <a:solidFill>
                  <a:srgbClr val="641C2B"/>
                </a:solidFill>
              </a:rPr>
              <a:t>BDatSci</a:t>
            </a:r>
            <a:r>
              <a:rPr lang="en-ZA" sz="3200" dirty="0" smtClean="0">
                <a:solidFill>
                  <a:srgbClr val="641C2B"/>
                </a:solidFill>
              </a:rPr>
              <a:t> … </a:t>
            </a:r>
            <a:r>
              <a:rPr lang="en-ZA" sz="2400" dirty="0" smtClean="0">
                <a:solidFill>
                  <a:srgbClr val="641C2B"/>
                </a:solidFill>
              </a:rPr>
              <a:t>focal areas</a:t>
            </a:r>
            <a:endParaRPr kumimoji="0" lang="af-ZA" sz="2400" b="0" i="0" u="none" strike="noStrike" kern="1200" cap="none" spc="0" normalizeH="0" baseline="0" noProof="0" dirty="0">
              <a:ln>
                <a:noFill/>
              </a:ln>
              <a:solidFill>
                <a:srgbClr val="641C2B"/>
              </a:solidFill>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471353"/>
            <a:ext cx="11768744" cy="5231881"/>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ZA" dirty="0"/>
          </a:p>
        </p:txBody>
      </p:sp>
      <p:pic>
        <p:nvPicPr>
          <p:cNvPr id="2" name="Picture 1"/>
          <p:cNvPicPr>
            <a:picLocks noChangeAspect="1"/>
          </p:cNvPicPr>
          <p:nvPr/>
        </p:nvPicPr>
        <p:blipFill>
          <a:blip r:embed="rId3"/>
          <a:stretch>
            <a:fillRect/>
          </a:stretch>
        </p:blipFill>
        <p:spPr>
          <a:xfrm>
            <a:off x="1138538" y="1698972"/>
            <a:ext cx="3809734" cy="5004262"/>
          </a:xfrm>
          <a:prstGeom prst="rect">
            <a:avLst/>
          </a:prstGeom>
        </p:spPr>
      </p:pic>
      <p:sp>
        <p:nvSpPr>
          <p:cNvPr id="4" name="Rectangle 3"/>
          <p:cNvSpPr/>
          <p:nvPr/>
        </p:nvSpPr>
        <p:spPr>
          <a:xfrm>
            <a:off x="5342781" y="2399667"/>
            <a:ext cx="6702362" cy="2585323"/>
          </a:xfrm>
          <a:prstGeom prst="rect">
            <a:avLst/>
          </a:prstGeom>
        </p:spPr>
        <p:txBody>
          <a:bodyPr wrap="square">
            <a:spAutoFit/>
          </a:bodyPr>
          <a:lstStyle/>
          <a:p>
            <a:r>
              <a:rPr lang="en-ZA" b="1" dirty="0" smtClean="0">
                <a:solidFill>
                  <a:srgbClr val="641C2B"/>
                </a:solidFill>
              </a:rPr>
              <a:t>Focal areas with faculties in brackets</a:t>
            </a:r>
          </a:p>
          <a:p>
            <a:r>
              <a:rPr lang="en-ZA" dirty="0" smtClean="0"/>
              <a:t>• Analytics </a:t>
            </a:r>
            <a:r>
              <a:rPr lang="en-ZA" dirty="0"/>
              <a:t>and Optimisation (Economic and Management Sciences</a:t>
            </a:r>
            <a:r>
              <a:rPr lang="en-ZA" dirty="0" smtClean="0"/>
              <a:t>)</a:t>
            </a:r>
            <a:endParaRPr lang="en-ZA" dirty="0"/>
          </a:p>
          <a:p>
            <a:r>
              <a:rPr lang="en-ZA" dirty="0" smtClean="0"/>
              <a:t>• Behavioural </a:t>
            </a:r>
            <a:r>
              <a:rPr lang="en-ZA" dirty="0"/>
              <a:t>Economics (Economic and Management Sciences</a:t>
            </a:r>
            <a:r>
              <a:rPr lang="en-ZA" dirty="0" smtClean="0"/>
              <a:t>)</a:t>
            </a:r>
            <a:endParaRPr lang="en-ZA" dirty="0"/>
          </a:p>
          <a:p>
            <a:r>
              <a:rPr lang="en-ZA" dirty="0" smtClean="0"/>
              <a:t>• Statistical </a:t>
            </a:r>
            <a:r>
              <a:rPr lang="en-ZA" dirty="0"/>
              <a:t>Learning (Economic and Management Sciences</a:t>
            </a:r>
            <a:r>
              <a:rPr lang="en-ZA" dirty="0" smtClean="0"/>
              <a:t>)</a:t>
            </a:r>
            <a:endParaRPr lang="en-ZA" dirty="0"/>
          </a:p>
          <a:p>
            <a:r>
              <a:rPr lang="en-ZA" dirty="0" smtClean="0"/>
              <a:t>• Applied </a:t>
            </a:r>
            <a:r>
              <a:rPr lang="en-ZA" dirty="0"/>
              <a:t>Mathematics (Science</a:t>
            </a:r>
            <a:r>
              <a:rPr lang="en-ZA" dirty="0" smtClean="0"/>
              <a:t>)</a:t>
            </a:r>
            <a:endParaRPr lang="en-ZA" dirty="0"/>
          </a:p>
          <a:p>
            <a:r>
              <a:rPr lang="en-ZA" dirty="0" smtClean="0"/>
              <a:t>• Computer </a:t>
            </a:r>
            <a:r>
              <a:rPr lang="en-ZA" dirty="0"/>
              <a:t>Science (Science</a:t>
            </a:r>
            <a:r>
              <a:rPr lang="en-ZA" dirty="0" smtClean="0"/>
              <a:t>)</a:t>
            </a:r>
            <a:endParaRPr lang="en-ZA" dirty="0"/>
          </a:p>
          <a:p>
            <a:r>
              <a:rPr lang="en-ZA" dirty="0" smtClean="0"/>
              <a:t>• Statistical </a:t>
            </a:r>
            <a:r>
              <a:rPr lang="en-ZA" dirty="0"/>
              <a:t>Physics (Science</a:t>
            </a:r>
            <a:r>
              <a:rPr lang="en-ZA" dirty="0" smtClean="0"/>
              <a:t>)</a:t>
            </a:r>
            <a:endParaRPr lang="en-ZA" dirty="0"/>
          </a:p>
          <a:p>
            <a:r>
              <a:rPr lang="en-ZA" dirty="0" smtClean="0"/>
              <a:t>• Statistical </a:t>
            </a:r>
            <a:r>
              <a:rPr lang="en-ZA" dirty="0"/>
              <a:t>Genetics (</a:t>
            </a:r>
            <a:r>
              <a:rPr lang="en-ZA" dirty="0" smtClean="0"/>
              <a:t>AgriSciences</a:t>
            </a:r>
            <a:r>
              <a:rPr lang="en-ZA" dirty="0" smtClean="0"/>
              <a:t>)</a:t>
            </a:r>
          </a:p>
          <a:p>
            <a:r>
              <a:rPr lang="en-ZA" dirty="0" smtClean="0"/>
              <a:t>• </a:t>
            </a:r>
            <a:r>
              <a:rPr lang="en-ZA" dirty="0" smtClean="0"/>
              <a:t>Geoinformatics</a:t>
            </a:r>
            <a:r>
              <a:rPr lang="en-ZA" dirty="0" smtClean="0"/>
              <a:t> </a:t>
            </a:r>
            <a:r>
              <a:rPr lang="en-ZA" dirty="0"/>
              <a:t>(Arts and Social Sciences</a:t>
            </a:r>
            <a:r>
              <a:rPr lang="en-ZA" dirty="0" smtClean="0"/>
              <a:t>)</a:t>
            </a:r>
            <a:endParaRPr lang="en-ZA" dirty="0"/>
          </a:p>
        </p:txBody>
      </p:sp>
    </p:spTree>
    <p:extLst>
      <p:ext uri="{BB962C8B-B14F-4D97-AF65-F5344CB8AC3E}">
        <p14:creationId xmlns:p14="http://schemas.microsoft.com/office/powerpoint/2010/main" val="29583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5056"/>
          <a:stretch/>
        </p:blipFill>
        <p:spPr>
          <a:xfrm>
            <a:off x="0" y="0"/>
            <a:ext cx="12192000" cy="6852863"/>
          </a:xfrm>
          <a:prstGeom prst="rect">
            <a:avLst/>
          </a:prstGeom>
        </p:spPr>
      </p:pic>
      <p:sp>
        <p:nvSpPr>
          <p:cNvPr id="6" name="Title 1">
            <a:extLst>
              <a:ext uri="{FF2B5EF4-FFF2-40B4-BE49-F238E27FC236}">
                <a16:creationId xmlns:a16="http://schemas.microsoft.com/office/drawing/2014/main" id="{5161E461-1FA9-440F-A967-29C1E45E6232}"/>
              </a:ext>
            </a:extLst>
          </p:cNvPr>
          <p:cNvSpPr txBox="1">
            <a:spLocks/>
          </p:cNvSpPr>
          <p:nvPr/>
        </p:nvSpPr>
        <p:spPr>
          <a:xfrm>
            <a:off x="268085" y="449805"/>
            <a:ext cx="6897487" cy="8324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Gill Sans MT" panose="020B0502020104020203" pitchFamily="34" charset="0"/>
                <a:ea typeface="+mj-ea"/>
                <a:cs typeface="+mj-cs"/>
              </a:defRPr>
            </a:lvl1pPr>
          </a:lstStyle>
          <a:p>
            <a:pPr lvl="0"/>
            <a:r>
              <a:rPr lang="en-ZA" sz="2800" dirty="0" smtClean="0">
                <a:solidFill>
                  <a:srgbClr val="641C2B"/>
                </a:solidFill>
              </a:rPr>
              <a:t>BDatSci</a:t>
            </a:r>
            <a:r>
              <a:rPr lang="en-ZA" sz="2800" dirty="0" smtClean="0">
                <a:solidFill>
                  <a:srgbClr val="641C2B"/>
                </a:solidFill>
              </a:rPr>
              <a:t> focal area: Statistical Learning</a:t>
            </a:r>
          </a:p>
          <a:p>
            <a:pPr lvl="0"/>
            <a:r>
              <a:rPr kumimoji="0" lang="en-ZA" sz="1800" b="0" i="0" u="none" strike="noStrike" kern="1200" cap="none" spc="0" normalizeH="0" baseline="0" noProof="0" dirty="0" smtClean="0">
                <a:ln>
                  <a:noFill/>
                </a:ln>
                <a:effectLst/>
                <a:uLnTx/>
                <a:uFillTx/>
              </a:rPr>
              <a:t>Faculty of Economic and Management Sciences</a:t>
            </a:r>
            <a:endParaRPr kumimoji="0" lang="af-ZA" sz="1800" b="0" i="0" u="none" strike="noStrike" kern="1200" cap="none" spc="0" normalizeH="0" baseline="0" noProof="0" dirty="0">
              <a:ln>
                <a:noFill/>
              </a:ln>
              <a:effectLst/>
              <a:uLnTx/>
              <a:uFillTx/>
            </a:endParaRPr>
          </a:p>
        </p:txBody>
      </p:sp>
      <p:sp>
        <p:nvSpPr>
          <p:cNvPr id="7" name="Content Placeholder 2">
            <a:extLst>
              <a:ext uri="{FF2B5EF4-FFF2-40B4-BE49-F238E27FC236}">
                <a16:creationId xmlns:a16="http://schemas.microsoft.com/office/drawing/2014/main" id="{4B19C49F-2412-481C-98C3-0B758A7C84AD}"/>
              </a:ext>
            </a:extLst>
          </p:cNvPr>
          <p:cNvSpPr txBox="1">
            <a:spLocks/>
          </p:cNvSpPr>
          <p:nvPr/>
        </p:nvSpPr>
        <p:spPr>
          <a:xfrm>
            <a:off x="268085" y="1706720"/>
            <a:ext cx="11768744" cy="4721630"/>
          </a:xfrm>
          <a:prstGeom prst="rect">
            <a:avLst/>
          </a:prstGeom>
        </p:spPr>
        <p:txBody>
          <a:bodyPr vert="horz" lIns="91440" tIns="45720" rIns="91440" bIns="45720" rtlCol="0">
            <a:noAutofit/>
          </a:bodyPr>
          <a:lstStyle>
            <a:lvl1pPr marL="2286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1pPr>
            <a:lvl2pPr marL="6858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2pPr>
            <a:lvl3pPr marL="11430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3pPr>
            <a:lvl4pPr marL="16002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36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dirty="0" smtClean="0"/>
              <a:t> </a:t>
            </a:r>
            <a:endParaRPr lang="en-ZA" dirty="0"/>
          </a:p>
          <a:p>
            <a:pPr marL="0" indent="0">
              <a:buNone/>
            </a:pPr>
            <a:endParaRPr lang="en-ZA" sz="2400" dirty="0">
              <a:solidFill>
                <a:schemeClr val="tx1">
                  <a:lumMod val="75000"/>
                  <a:lumOff val="25000"/>
                </a:schemeClr>
              </a:solidFill>
            </a:endParaRPr>
          </a:p>
        </p:txBody>
      </p:sp>
      <p:sp>
        <p:nvSpPr>
          <p:cNvPr id="4" name="Rectangle 1"/>
          <p:cNvSpPr>
            <a:spLocks noChangeArrowheads="1"/>
          </p:cNvSpPr>
          <p:nvPr/>
        </p:nvSpPr>
        <p:spPr bwMode="auto">
          <a:xfrm>
            <a:off x="268085" y="1476575"/>
            <a:ext cx="11768744"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1pPr>
            <a:lvl2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2pPr>
            <a:lvl3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3pPr>
            <a:lvl4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4pPr>
            <a:lvl5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5pPr>
            <a:lvl6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6pPr>
            <a:lvl7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7pPr>
            <a:lvl8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8pPr>
            <a:lvl9pPr eaLnBrk="0" fontAlgn="base" hangingPunct="0">
              <a:spcBef>
                <a:spcPct val="0"/>
              </a:spcBef>
              <a:spcAft>
                <a:spcPct val="0"/>
              </a:spcAft>
              <a:tabLst>
                <a:tab pos="227013" algn="l"/>
                <a:tab pos="338138" algn="l"/>
                <a:tab pos="457200" algn="l"/>
                <a:tab pos="568325" algn="l"/>
                <a:tab pos="681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7013" algn="l"/>
                <a:tab pos="338138" algn="l"/>
                <a:tab pos="457200" algn="l"/>
                <a:tab pos="568325" algn="l"/>
                <a:tab pos="681038" algn="l"/>
              </a:tabLst>
            </a:pPr>
            <a:r>
              <a:rPr kumimoji="0" lang="en-ZA" altLang="en-US" sz="1600" b="1" i="0" u="none" strike="noStrike" cap="none" normalizeH="0" baseline="0" dirty="0" smtClean="0">
                <a:ln>
                  <a:noFill/>
                </a:ln>
                <a:solidFill>
                  <a:srgbClr val="641C2B"/>
                </a:solidFill>
                <a:effectLst/>
                <a:latin typeface="Arial" panose="020B0604020202020204" pitchFamily="34" charset="0"/>
                <a:ea typeface="Times New Roman" panose="02020603050405020304" pitchFamily="18" charset="0"/>
              </a:rPr>
              <a:t>Description of focal area (Department of Statistics and Actuarial Science)</a:t>
            </a:r>
            <a:endParaRPr kumimoji="0" lang="en-ZA" altLang="en-US" sz="1600" b="0" i="0" u="none" strike="noStrike" cap="none" normalizeH="0" baseline="0" dirty="0" smtClean="0">
              <a:ln>
                <a:noFill/>
              </a:ln>
              <a:solidFill>
                <a:srgbClr val="641C2B"/>
              </a:solidFill>
              <a:effectLst/>
              <a:latin typeface="Arial" panose="020B0604020202020204" pitchFamily="34" charset="0"/>
            </a:endParaRPr>
          </a:p>
          <a:p>
            <a:pPr lvl="0" algn="just"/>
            <a:r>
              <a:rPr lang="en-ZA" altLang="en-US" sz="1400" dirty="0">
                <a:ea typeface="Times New Roman" panose="02020603050405020304" pitchFamily="18" charset="0"/>
              </a:rPr>
              <a:t>In almost all environments, decision-making is driven by massive amounts of data, which means that there is a dire need for skilled individuals who can make sense of this data deluge. In general, data science entails the gathering and storage of data, the transformation and graphical representation of data and the analysis of data in order to make predictions or inferences. The statistical learning focal area entails identifying trends and patterns in data, and using these to construct statistical models, which can be used to predict or classify. This is an important task across all industries, meaning that individuals with these particular skills can work on solving real-world problems found in a variety of domains. </a:t>
            </a: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66899849"/>
              </p:ext>
            </p:extLst>
          </p:nvPr>
        </p:nvGraphicFramePr>
        <p:xfrm>
          <a:off x="2876204" y="2892347"/>
          <a:ext cx="5227378" cy="3766148"/>
        </p:xfrm>
        <a:graphic>
          <a:graphicData uri="http://schemas.openxmlformats.org/drawingml/2006/table">
            <a:tbl>
              <a:tblPr/>
              <a:tblGrid>
                <a:gridCol w="1306473">
                  <a:extLst>
                    <a:ext uri="{9D8B030D-6E8A-4147-A177-3AD203B41FA5}">
                      <a16:colId xmlns:a16="http://schemas.microsoft.com/office/drawing/2014/main" val="4200740106"/>
                    </a:ext>
                  </a:extLst>
                </a:gridCol>
                <a:gridCol w="1307216">
                  <a:extLst>
                    <a:ext uri="{9D8B030D-6E8A-4147-A177-3AD203B41FA5}">
                      <a16:colId xmlns:a16="http://schemas.microsoft.com/office/drawing/2014/main" val="3134737193"/>
                    </a:ext>
                  </a:extLst>
                </a:gridCol>
                <a:gridCol w="1306473">
                  <a:extLst>
                    <a:ext uri="{9D8B030D-6E8A-4147-A177-3AD203B41FA5}">
                      <a16:colId xmlns:a16="http://schemas.microsoft.com/office/drawing/2014/main" val="1399769680"/>
                    </a:ext>
                  </a:extLst>
                </a:gridCol>
                <a:gridCol w="1307216">
                  <a:extLst>
                    <a:ext uri="{9D8B030D-6E8A-4147-A177-3AD203B41FA5}">
                      <a16:colId xmlns:a16="http://schemas.microsoft.com/office/drawing/2014/main" val="1467691955"/>
                    </a:ext>
                  </a:extLst>
                </a:gridCol>
              </a:tblGrid>
              <a:tr h="140408">
                <a:tc gridSpan="4">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BDatSci</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66372322"/>
                  </a:ext>
                </a:extLst>
              </a:tr>
              <a:tr h="140408">
                <a:tc gridSpan="4">
                  <a:txBody>
                    <a:bodyPr/>
                    <a:lstStyle/>
                    <a:p>
                      <a:pPr algn="ct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Focal area: Statistical Learning</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13359174"/>
                  </a:ext>
                </a:extLst>
              </a:tr>
              <a:tr h="310067">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First year</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(120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Second year</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Third year</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Fourth year</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(128 credits)</a:t>
                      </a:r>
                      <a:endParaRPr lang="en-ZA" sz="9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44474782"/>
                  </a:ext>
                </a:extLst>
              </a:tr>
              <a:tr h="3175265">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113(16) or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141(16)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114(16), 144(16)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Probability Theory and Statistics 114(16)</a:t>
                      </a: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Arial" panose="020B0604020202020204" pitchFamily="34" charset="0"/>
                        </a:rPr>
                        <a:t>Plus</a:t>
                      </a:r>
                      <a:endParaRPr lang="en-ZA" sz="900" dirty="0">
                        <a:effectLst/>
                        <a:latin typeface="Times New Roman" panose="02020603050405020304" pitchFamily="18" charset="0"/>
                        <a:ea typeface="MS Mincho"/>
                        <a:cs typeface="Arial" panose="020B0604020202020204" pitchFamily="34"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Actuarial Science 112(8)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Applied Mathematics 144(16)</a:t>
                      </a:r>
                    </a:p>
                    <a:p>
                      <a:pPr algn="just">
                        <a:lnSpc>
                          <a:spcPct val="112000"/>
                        </a:lnSpc>
                        <a:spcBef>
                          <a:spcPts val="300"/>
                        </a:spcBef>
                        <a:spcAft>
                          <a:spcPts val="300"/>
                        </a:spcAft>
                      </a:pPr>
                      <a:r>
                        <a:rPr lang="en-ZA" sz="800" b="1" dirty="0">
                          <a:effectLst/>
                          <a:latin typeface="Times New Roman" panose="02020603050405020304" pitchFamily="18" charset="0"/>
                          <a:ea typeface="Times New Roman" panose="02020603050405020304" pitchFamily="18" charset="0"/>
                          <a:cs typeface="Arial" panose="020B0604020202020204" pitchFamily="34" charset="0"/>
                        </a:rPr>
                        <a:t>Or</a:t>
                      </a:r>
                      <a:endParaRPr lang="en-ZA" sz="900" dirty="0">
                        <a:effectLst/>
                        <a:latin typeface="Times New Roman" panose="02020603050405020304" pitchFamily="18" charset="0"/>
                        <a:ea typeface="MS Mincho"/>
                        <a:cs typeface="Arial" panose="020B0604020202020204" pitchFamily="34"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Economics 114(12), 144(12)</a:t>
                      </a:r>
                    </a:p>
                    <a:p>
                      <a:pPr>
                        <a:spcBef>
                          <a:spcPts val="100"/>
                        </a:spcBef>
                        <a:spcAft>
                          <a:spcPts val="100"/>
                        </a:spcAft>
                      </a:pPr>
                      <a:r>
                        <a:rPr lang="en-ZA" sz="800" b="1" i="1" dirty="0">
                          <a:effectLst/>
                          <a:latin typeface="Times New Roman" panose="02020603050405020304" pitchFamily="18"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241(16)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Mathematics 214(16), 244(16)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214(16), 245(8), 246(8)</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Operations Research 214(16)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Mathematical Statistics 312(16), 316(16), 344(16), 364(16)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Computer Science 315(16), 344(16)</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314(16), 344(16)</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100"/>
                        </a:spcBef>
                        <a:spcAft>
                          <a:spcPts val="100"/>
                        </a:spcAft>
                      </a:pPr>
                      <a:r>
                        <a:rPr lang="en-ZA" sz="800" b="1" dirty="0">
                          <a:effectLst/>
                          <a:latin typeface="Times New Roman" panose="02020603050405020304" pitchFamily="18" charset="0"/>
                          <a:ea typeface="Times New Roman" panose="02020603050405020304" pitchFamily="18" charset="0"/>
                        </a:rPr>
                        <a:t>Compulsory modules</a:t>
                      </a:r>
                      <a:endParaRPr lang="en-ZA" sz="900" b="1" dirty="0">
                        <a:effectLst/>
                        <a:latin typeface="Times New Roman" panose="02020603050405020304" pitchFamily="18" charset="0"/>
                        <a:ea typeface="Times New Roman" panose="02020603050405020304" pitchFamily="18" charset="0"/>
                      </a:endParaRP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Introduction to Statistical Learning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Data Science Research Assignment 471(40)</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Stochastic Simulation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Multivariate Statistical Analysis A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Multivariate Statistical Analysis B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Bayesian Statistics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Time Series Analysis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(12)</a:t>
                      </a:r>
                    </a:p>
                    <a:p>
                      <a:pPr>
                        <a:spcBef>
                          <a:spcPts val="100"/>
                        </a:spcBef>
                        <a:spcAft>
                          <a:spcPts val="300"/>
                        </a:spcAft>
                      </a:pPr>
                      <a:r>
                        <a:rPr lang="en-ZA" sz="800" dirty="0">
                          <a:effectLst/>
                          <a:latin typeface="Times New Roman" panose="02020603050405020304" pitchFamily="18" charset="0"/>
                          <a:ea typeface="Times New Roman" panose="02020603050405020304" pitchFamily="18" charset="0"/>
                        </a:rPr>
                        <a:t>Machine Learning 4</a:t>
                      </a:r>
                      <a:r>
                        <a:rPr lang="en-ZA" sz="800" baseline="30000" dirty="0">
                          <a:effectLst/>
                          <a:latin typeface="Times New Roman" panose="02020603050405020304" pitchFamily="18" charset="0"/>
                          <a:ea typeface="Times New Roman" panose="02020603050405020304" pitchFamily="18" charset="0"/>
                        </a:rPr>
                        <a:t>XX</a:t>
                      </a:r>
                      <a:r>
                        <a:rPr lang="en-ZA" sz="800" dirty="0">
                          <a:effectLst/>
                          <a:latin typeface="Times New Roman" panose="02020603050405020304" pitchFamily="18" charset="0"/>
                          <a:ea typeface="Times New Roman" panose="02020603050405020304" pitchFamily="18" charset="0"/>
                        </a:rPr>
                        <a:t>(16)</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74652517"/>
                  </a:ext>
                </a:extLst>
              </a:tr>
            </a:tbl>
          </a:graphicData>
        </a:graphic>
      </p:graphicFrame>
    </p:spTree>
    <p:extLst>
      <p:ext uri="{BB962C8B-B14F-4D97-AF65-F5344CB8AC3E}">
        <p14:creationId xmlns:p14="http://schemas.microsoft.com/office/powerpoint/2010/main" val="405400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3029</Words>
  <Application>Microsoft Office PowerPoint</Application>
  <PresentationFormat>Widescreen</PresentationFormat>
  <Paragraphs>478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Gill Sans MT</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Cilliers, HM, Me [hmc@sun.ac.za]</cp:lastModifiedBy>
  <cp:revision>39</cp:revision>
  <dcterms:created xsi:type="dcterms:W3CDTF">2018-02-01T12:25:03Z</dcterms:created>
  <dcterms:modified xsi:type="dcterms:W3CDTF">2021-02-12T07:26:07Z</dcterms:modified>
</cp:coreProperties>
</file>