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70" r:id="rId6"/>
    <p:sldId id="286" r:id="rId7"/>
    <p:sldId id="278" r:id="rId8"/>
    <p:sldId id="288" r:id="rId9"/>
    <p:sldId id="290" r:id="rId10"/>
    <p:sldId id="291" r:id="rId11"/>
    <p:sldId id="289" r:id="rId12"/>
    <p:sldId id="283" r:id="rId13"/>
    <p:sldId id="285" r:id="rId1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742">
          <p15:clr>
            <a:srgbClr val="A4A3A4"/>
          </p15:clr>
        </p15:guide>
        <p15:guide id="2" orient="horz" pos="645">
          <p15:clr>
            <a:srgbClr val="A4A3A4"/>
          </p15:clr>
        </p15:guide>
        <p15:guide id="3" orient="horz" pos="3121">
          <p15:clr>
            <a:srgbClr val="A4A3A4"/>
          </p15:clr>
        </p15:guide>
        <p15:guide id="4" orient="horz" pos="2172">
          <p15:clr>
            <a:srgbClr val="A4A3A4"/>
          </p15:clr>
        </p15:guide>
        <p15:guide id="5" pos="5338">
          <p15:clr>
            <a:srgbClr val="A4A3A4"/>
          </p15:clr>
        </p15:guide>
        <p15:guide id="6" pos="2793">
          <p15:clr>
            <a:srgbClr val="A4A3A4"/>
          </p15:clr>
        </p15:guide>
        <p15:guide id="7" pos="776">
          <p15:clr>
            <a:srgbClr val="A4A3A4"/>
          </p15:clr>
        </p15:guide>
        <p15:guide id="8" pos="3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72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4660"/>
  </p:normalViewPr>
  <p:slideViewPr>
    <p:cSldViewPr snapToGrid="0" snapToObjects="1" showGuides="1">
      <p:cViewPr>
        <p:scale>
          <a:sx n="100" d="100"/>
          <a:sy n="100" d="100"/>
        </p:scale>
        <p:origin x="-2202" y="-324"/>
      </p:cViewPr>
      <p:guideLst>
        <p:guide orient="horz" pos="3742"/>
        <p:guide orient="horz" pos="645"/>
        <p:guide orient="horz" pos="3121"/>
        <p:guide orient="horz" pos="2172"/>
        <p:guide pos="5338"/>
        <p:guide pos="2793"/>
        <p:guide pos="776"/>
        <p:guide pos="3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pic>
        <p:nvPicPr>
          <p:cNvPr id="9" name="Picture 8" descr="idea 2-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descr="idea 2-10.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accent1"/>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2016/05/16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2" name="Straight Connector 11"/>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789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pic>
        <p:nvPicPr>
          <p:cNvPr id="2" name="Picture 1" descr="idea 2-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txBox="1">
            <a:spLocks/>
          </p:cNvSpPr>
          <p:nvPr userDrawn="1"/>
        </p:nvSpPr>
        <p:spPr>
          <a:xfrm>
            <a:off x="652463" y="865487"/>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t>Dankie</a:t>
            </a:r>
            <a:endParaRPr lang="en-US" sz="4800" dirty="0"/>
          </a:p>
        </p:txBody>
      </p:sp>
      <p:sp>
        <p:nvSpPr>
          <p:cNvPr id="8" name="Title 1"/>
          <p:cNvSpPr txBox="1">
            <a:spLocks/>
          </p:cNvSpPr>
          <p:nvPr userDrawn="1"/>
        </p:nvSpPr>
        <p:spPr>
          <a:xfrm>
            <a:off x="652463" y="1422472"/>
            <a:ext cx="2473600"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a:solidFill>
                  <a:srgbClr val="8C979A"/>
                </a:solidFill>
              </a:rPr>
              <a:t>Thank you</a:t>
            </a:r>
          </a:p>
        </p:txBody>
      </p:sp>
      <p:sp>
        <p:nvSpPr>
          <p:cNvPr id="10" name="Title 1"/>
          <p:cNvSpPr txBox="1">
            <a:spLocks/>
          </p:cNvSpPr>
          <p:nvPr userDrawn="1"/>
        </p:nvSpPr>
        <p:spPr>
          <a:xfrm>
            <a:off x="652463" y="1979458"/>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solidFill>
                  <a:schemeClr val="accent1"/>
                </a:solidFill>
              </a:rPr>
              <a:t>Enkosi</a:t>
            </a:r>
            <a:endParaRPr lang="en-US" sz="4800" dirty="0">
              <a:solidFill>
                <a:schemeClr val="accent1"/>
              </a:solidFill>
            </a:endParaRPr>
          </a:p>
        </p:txBody>
      </p:sp>
    </p:spTree>
    <p:extLst>
      <p:ext uri="{BB962C8B-B14F-4D97-AF65-F5344CB8AC3E}">
        <p14:creationId xmlns:p14="http://schemas.microsoft.com/office/powerpoint/2010/main" val="194438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Title slide 2">
    <p:spTree>
      <p:nvGrpSpPr>
        <p:cNvPr id="1" name=""/>
        <p:cNvGrpSpPr/>
        <p:nvPr/>
      </p:nvGrpSpPr>
      <p:grpSpPr>
        <a:xfrm>
          <a:off x="0" y="0"/>
          <a:ext cx="0" cy="0"/>
          <a:chOff x="0" y="0"/>
          <a:chExt cx="0" cy="0"/>
        </a:xfrm>
      </p:grpSpPr>
      <p:pic>
        <p:nvPicPr>
          <p:cNvPr id="6" name="Picture 5" descr="idea 2-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429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0_Title and Content generic">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2016/05/16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282314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0_Title and Content generic bullets">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400"/>
              </a:spcBef>
              <a:buClr>
                <a:schemeClr val="bg2"/>
              </a:buClr>
              <a:buFont typeface="Arial"/>
              <a:buChar char="•"/>
              <a:defRPr sz="1700" spc="20">
                <a:solidFill>
                  <a:srgbClr val="272727"/>
                </a:solidFill>
              </a:defRPr>
            </a:lvl1pPr>
            <a:lvl2pPr marL="742950" indent="-285750">
              <a:lnSpc>
                <a:spcPts val="2100"/>
              </a:lnSpc>
              <a:spcBef>
                <a:spcPts val="4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2016/05/16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421136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4" name="Picture 3" descr="idea 2-5.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6550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descr="idea 2-6.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bg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2016/05/16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descr="idea 2-7.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74225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descr="idea 2-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2016/05/16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1000"/>
              </a:spcBef>
              <a:buClr>
                <a:schemeClr val="bg2"/>
              </a:buClr>
              <a:buFont typeface="Arial"/>
              <a:buChar char="•"/>
              <a:defRPr sz="1700" spc="20">
                <a:solidFill>
                  <a:srgbClr val="272727"/>
                </a:solidFill>
              </a:defRPr>
            </a:lvl1pPr>
            <a:lvl2pPr marL="742950" indent="-285750">
              <a:lnSpc>
                <a:spcPts val="2100"/>
              </a:lnSpc>
              <a:spcBef>
                <a:spcPts val="10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2934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5" name="Picture 4" descr="idea 2-9.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369784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2A785-AD8B-4E35-8636-F0109B925EF4}" type="datetimeFigureOut">
              <a:rPr lang="en-ZA" smtClean="0"/>
              <a:pPr/>
              <a:t>2016/05/16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ECE1A-C238-4A5F-B795-70DA5F10CDD2}"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51" r:id="rId1"/>
    <p:sldLayoutId id="2147483670" r:id="rId2"/>
    <p:sldLayoutId id="2147483664" r:id="rId3"/>
    <p:sldLayoutId id="2147483671" r:id="rId4"/>
    <p:sldLayoutId id="2147483660" r:id="rId5"/>
    <p:sldLayoutId id="2147483650" r:id="rId6"/>
    <p:sldLayoutId id="2147483662" r:id="rId7"/>
    <p:sldLayoutId id="2147483667" r:id="rId8"/>
    <p:sldLayoutId id="2147483663" r:id="rId9"/>
    <p:sldLayoutId id="2147483661" r:id="rId10"/>
    <p:sldLayoutId id="2147483665" r:id="rId11"/>
  </p:sldLayoutIdLst>
  <p:txStyles>
    <p:titleStyle>
      <a:lvl1pPr algn="l" defTabSz="914400" rtl="0" eaLnBrk="1" latinLnBrk="0" hangingPunct="1">
        <a:spcBef>
          <a:spcPct val="0"/>
        </a:spcBef>
        <a:buNone/>
        <a:defRPr sz="4400" kern="1200">
          <a:solidFill>
            <a:schemeClr val="tx1"/>
          </a:solidFill>
          <a:latin typeface="Times New Roman"/>
          <a:ea typeface="+mj-ea"/>
          <a:cs typeface="Times New Roman"/>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Sans  "/>
          <a:ea typeface="+mn-ea"/>
          <a:cs typeface="GillSans  "/>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
          <a:ea typeface="+mn-ea"/>
          <a:cs typeface="GillSans  "/>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
          <a:ea typeface="+mn-ea"/>
          <a:cs typeface="GillSans  "/>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blogs.sun.ac.za/legalwriting/files/2015/02/Starter-Pack-2015.ra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23" y="257664"/>
            <a:ext cx="4846351" cy="1831240"/>
          </a:xfrm>
        </p:spPr>
        <p:txBody>
          <a:bodyPr/>
          <a:lstStyle/>
          <a:p>
            <a:r>
              <a:rPr lang="en-US" dirty="0">
                <a:solidFill>
                  <a:schemeClr val="tx1"/>
                </a:solidFill>
              </a:rPr>
              <a:t>Criminal Law 171</a:t>
            </a:r>
          </a:p>
        </p:txBody>
      </p:sp>
      <p:sp>
        <p:nvSpPr>
          <p:cNvPr id="3" name="Text Placeholder 2"/>
          <p:cNvSpPr>
            <a:spLocks noGrp="1"/>
          </p:cNvSpPr>
          <p:nvPr>
            <p:ph type="body" idx="1"/>
          </p:nvPr>
        </p:nvSpPr>
        <p:spPr>
          <a:xfrm>
            <a:off x="554324" y="2319962"/>
            <a:ext cx="4624437" cy="405653"/>
          </a:xfrm>
        </p:spPr>
        <p:txBody>
          <a:bodyPr>
            <a:normAutofit/>
          </a:bodyPr>
          <a:lstStyle/>
          <a:p>
            <a:r>
              <a:rPr lang="en-US" dirty="0">
                <a:solidFill>
                  <a:schemeClr val="tx1"/>
                </a:solidFill>
              </a:rPr>
              <a:t>Presented by: Chantelle Golombick</a:t>
            </a:r>
          </a:p>
        </p:txBody>
      </p:sp>
    </p:spTree>
    <p:extLst>
      <p:ext uri="{BB962C8B-B14F-4D97-AF65-F5344CB8AC3E}">
        <p14:creationId xmlns:p14="http://schemas.microsoft.com/office/powerpoint/2010/main" val="161850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54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Technical Presentation</a:t>
            </a:r>
          </a:p>
        </p:txBody>
      </p:sp>
      <p:sp>
        <p:nvSpPr>
          <p:cNvPr id="3" name="Content Placeholder 2"/>
          <p:cNvSpPr>
            <a:spLocks noGrp="1"/>
          </p:cNvSpPr>
          <p:nvPr>
            <p:ph idx="1"/>
          </p:nvPr>
        </p:nvSpPr>
        <p:spPr>
          <a:xfrm>
            <a:off x="549230" y="1447800"/>
            <a:ext cx="8055264" cy="4807191"/>
          </a:xfrm>
        </p:spPr>
        <p:txBody>
          <a:bodyPr/>
          <a:lstStyle/>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Arial 12</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1,5 line spacing</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Normal margins (2,54cm)</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0,5 indentation</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No line spaces between headings and paragraphs or between subsequent paragraphs</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Footers Arial 10, single line spacing</a:t>
            </a:r>
          </a:p>
          <a:p>
            <a:pPr marL="342900" indent="-342900">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Out of text quotations Arial 11, single line spacing, 0,5 indentation</a:t>
            </a:r>
          </a:p>
          <a:p>
            <a:pPr marL="342900" indent="-342900">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hlinkClick r:id="rId2"/>
              </a:rPr>
              <a:t>http://blogs.sun.ac.za/legalwriting/files/2015/02/Starter-Pack-2015.rar</a:t>
            </a:r>
            <a:r>
              <a:rPr lang="en-ZA" sz="2000" b="1" dirty="0">
                <a:solidFill>
                  <a:schemeClr val="tx1"/>
                </a:solidFill>
                <a:latin typeface="Arial" panose="020B0604020202020204" pitchFamily="34" charset="0"/>
                <a:cs typeface="Arial" panose="020B0604020202020204" pitchFamily="34" charset="0"/>
              </a:rPr>
              <a:t> </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18828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Research question and aims</a:t>
            </a:r>
          </a:p>
        </p:txBody>
      </p:sp>
      <p:sp>
        <p:nvSpPr>
          <p:cNvPr id="3" name="Content Placeholder 2"/>
          <p:cNvSpPr>
            <a:spLocks noGrp="1"/>
          </p:cNvSpPr>
          <p:nvPr>
            <p:ph idx="1"/>
          </p:nvPr>
        </p:nvSpPr>
        <p:spPr>
          <a:xfrm>
            <a:off x="549230" y="1457325"/>
            <a:ext cx="8055264" cy="4797666"/>
          </a:xfrm>
        </p:spPr>
        <p:txBody>
          <a:bodyPr>
            <a:normAutofit/>
          </a:bodyPr>
          <a:lstStyle/>
          <a:p>
            <a:pPr lvl="0"/>
            <a:r>
              <a:rPr lang="en-ZA" sz="2000" b="1" dirty="0">
                <a:latin typeface="Arial" panose="020B0604020202020204" pitchFamily="34" charset="0"/>
                <a:cs typeface="Arial" panose="020B0604020202020204" pitchFamily="34" charset="0"/>
              </a:rPr>
              <a:t>Research question</a:t>
            </a:r>
            <a:r>
              <a:rPr lang="en-ZA" sz="2000" dirty="0">
                <a:latin typeface="Arial" panose="020B0604020202020204" pitchFamily="34" charset="0"/>
                <a:cs typeface="Arial" panose="020B0604020202020204" pitchFamily="34" charset="0"/>
              </a:rPr>
              <a:t>: What is the particular question that the research will address</a:t>
            </a:r>
            <a:r>
              <a:rPr lang="en-ZA" sz="2000" dirty="0" smtClean="0">
                <a:latin typeface="Arial" panose="020B0604020202020204" pitchFamily="34" charset="0"/>
                <a:cs typeface="Arial" panose="020B0604020202020204" pitchFamily="34" charset="0"/>
              </a:rPr>
              <a:t>?</a:t>
            </a:r>
          </a:p>
          <a:p>
            <a:pPr lvl="0"/>
            <a:endParaRPr lang="en-ZA" sz="2000" dirty="0">
              <a:latin typeface="Arial" panose="020B0604020202020204" pitchFamily="34" charset="0"/>
              <a:cs typeface="Arial" panose="020B0604020202020204" pitchFamily="34" charset="0"/>
            </a:endParaRPr>
          </a:p>
          <a:p>
            <a:pPr lvl="0"/>
            <a:r>
              <a:rPr lang="en-ZA" sz="2000" i="1" dirty="0"/>
              <a:t>A strong research </a:t>
            </a:r>
            <a:r>
              <a:rPr lang="en-ZA" sz="2000" i="1" dirty="0" smtClean="0"/>
              <a:t>question </a:t>
            </a:r>
            <a:r>
              <a:rPr lang="en-ZA" sz="2000" i="1" dirty="0"/>
              <a:t>should pass the “so what” test. Think about the potential impact of the research you are proposing. What is the benefit of answering your research question? Who will it help (and how)? </a:t>
            </a:r>
            <a:r>
              <a:rPr lang="en-ZA" sz="2000" i="1" dirty="0" smtClean="0"/>
              <a:t>– these are your aims. </a:t>
            </a:r>
          </a:p>
          <a:p>
            <a:pPr lvl="0"/>
            <a:endParaRPr lang="en-ZA" sz="2000" dirty="0">
              <a:latin typeface="Arial" panose="020B0604020202020204" pitchFamily="34" charset="0"/>
              <a:cs typeface="Arial" panose="020B0604020202020204" pitchFamily="34" charset="0"/>
            </a:endParaRPr>
          </a:p>
          <a:p>
            <a:pPr lvl="0"/>
            <a:r>
              <a:rPr lang="en-ZA" sz="2000" dirty="0" smtClean="0">
                <a:latin typeface="Arial" panose="020B0604020202020204" pitchFamily="34" charset="0"/>
                <a:cs typeface="Arial" panose="020B0604020202020204" pitchFamily="34" charset="0"/>
              </a:rPr>
              <a:t>Refer to your guidelines:</a:t>
            </a:r>
            <a:endParaRPr lang="en-ZA" sz="2000" dirty="0">
              <a:latin typeface="Arial" panose="020B0604020202020204" pitchFamily="34" charset="0"/>
              <a:cs typeface="Arial" panose="020B0604020202020204" pitchFamily="34" charset="0"/>
            </a:endParaRPr>
          </a:p>
          <a:p>
            <a:pPr lvl="0"/>
            <a:r>
              <a:rPr lang="en-ZA" sz="2000" b="1" dirty="0" smtClean="0">
                <a:latin typeface="Arial" panose="020B0604020202020204" pitchFamily="34" charset="0"/>
                <a:cs typeface="Arial" panose="020B0604020202020204" pitchFamily="34" charset="0"/>
              </a:rPr>
              <a:t>Aims</a:t>
            </a:r>
            <a:r>
              <a:rPr lang="en-ZA" sz="2000" dirty="0" smtClean="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 </a:t>
            </a:r>
            <a:r>
              <a:rPr lang="en-ZA" sz="2000" b="1" dirty="0">
                <a:latin typeface="Arial" panose="020B0604020202020204" pitchFamily="34" charset="0"/>
                <a:cs typeface="Arial" panose="020B0604020202020204" pitchFamily="34" charset="0"/>
              </a:rPr>
              <a:t>want to achieve with the research.</a:t>
            </a:r>
          </a:p>
          <a:p>
            <a:pPr marL="800100" lvl="1"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What do you want to (or need to) do in this project?</a:t>
            </a:r>
          </a:p>
          <a:p>
            <a:pPr marL="800100" lvl="1"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What points do you want to prove?</a:t>
            </a:r>
          </a:p>
          <a:p>
            <a:pPr marL="800100" lvl="1"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What debates would you like to analyse?</a:t>
            </a:r>
          </a:p>
          <a:p>
            <a:pPr marL="800100" lvl="1" indent="-342900">
              <a:buFont typeface="Arial" panose="020B0604020202020204" pitchFamily="34" charset="0"/>
              <a:buChar char="•"/>
            </a:pPr>
            <a:r>
              <a:rPr lang="en-ZA" sz="2000" dirty="0">
                <a:latin typeface="Arial" panose="020B0604020202020204" pitchFamily="34" charset="0"/>
                <a:cs typeface="Arial" panose="020B0604020202020204" pitchFamily="34" charset="0"/>
              </a:rPr>
              <a:t>What aspects of the law/issue/debate do you want to discuss?</a:t>
            </a:r>
          </a:p>
          <a:p>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499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Methodology</a:t>
            </a:r>
          </a:p>
        </p:txBody>
      </p:sp>
      <p:sp>
        <p:nvSpPr>
          <p:cNvPr id="3" name="Content Placeholder 2"/>
          <p:cNvSpPr>
            <a:spLocks noGrp="1"/>
          </p:cNvSpPr>
          <p:nvPr>
            <p:ph idx="1"/>
          </p:nvPr>
        </p:nvSpPr>
        <p:spPr>
          <a:xfrm>
            <a:off x="549230" y="1476375"/>
            <a:ext cx="8055264" cy="4778616"/>
          </a:xfrm>
        </p:spPr>
        <p:txBody>
          <a:bodyPr/>
          <a:lstStyle/>
          <a:p>
            <a:pPr marL="342900" indent="-342900">
              <a:lnSpc>
                <a:spcPts val="2400"/>
              </a:lnSpc>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What methods are you going to use to answer your research question?</a:t>
            </a:r>
          </a:p>
          <a:p>
            <a:pPr>
              <a:lnSpc>
                <a:spcPts val="2400"/>
              </a:lnSpc>
            </a:pPr>
            <a:endParaRPr lang="en-ZA" sz="2000" dirty="0">
              <a:solidFill>
                <a:schemeClr val="tx1"/>
              </a:solidFill>
              <a:latin typeface="Arial" panose="020B0604020202020204" pitchFamily="34" charset="0"/>
              <a:cs typeface="Arial" panose="020B0604020202020204" pitchFamily="34" charset="0"/>
            </a:endParaRPr>
          </a:p>
          <a:p>
            <a:pPr marL="800100" lvl="1" indent="-342900">
              <a:lnSpc>
                <a:spcPts val="2400"/>
              </a:lnSpc>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What sources are you going to consult?</a:t>
            </a:r>
          </a:p>
          <a:p>
            <a:pPr marL="800100" lvl="1" indent="-342900">
              <a:lnSpc>
                <a:spcPts val="2400"/>
              </a:lnSpc>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How are these sources going to assist you to answer your research question?</a:t>
            </a:r>
          </a:p>
          <a:p>
            <a:pPr marL="800100" lvl="1" indent="-342900">
              <a:lnSpc>
                <a:spcPts val="2400"/>
              </a:lnSpc>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Are they the most appropriate, up to date and academic sources relevant to your topic?</a:t>
            </a:r>
          </a:p>
          <a:p>
            <a:pPr marL="800100" lvl="1" indent="-342900">
              <a:lnSpc>
                <a:spcPts val="2400"/>
              </a:lnSpc>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What approach are you going to adopt to analyse and evaluate your materials? E.g. critically analyse, comparative </a:t>
            </a:r>
            <a:r>
              <a:rPr lang="en-ZA" sz="2000" dirty="0" smtClean="0">
                <a:solidFill>
                  <a:schemeClr val="tx1"/>
                </a:solidFill>
                <a:latin typeface="Arial" panose="020B0604020202020204" pitchFamily="34" charset="0"/>
                <a:cs typeface="Arial" panose="020B0604020202020204" pitchFamily="34" charset="0"/>
              </a:rPr>
              <a:t>study?</a:t>
            </a:r>
            <a:endParaRPr lang="en-Z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83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a:t>
            </a:r>
          </a:p>
        </p:txBody>
      </p:sp>
      <p:sp>
        <p:nvSpPr>
          <p:cNvPr id="3" name="Content Placeholder 2"/>
          <p:cNvSpPr>
            <a:spLocks noGrp="1"/>
          </p:cNvSpPr>
          <p:nvPr>
            <p:ph idx="1"/>
          </p:nvPr>
        </p:nvSpPr>
        <p:spPr>
          <a:xfrm>
            <a:off x="549230" y="1438275"/>
            <a:ext cx="8055264" cy="4835766"/>
          </a:xfrm>
        </p:spPr>
        <p:txBody>
          <a:bodyPr/>
          <a:lstStyle/>
          <a:p>
            <a:pPr marL="342900" indent="-342900" algn="just">
              <a:lnSpc>
                <a:spcPts val="2400"/>
              </a:lnSpc>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The primary purpose of an introduction is not to summarise the content of your paper. The purpose of an introduction is simply to explain to your reader </a:t>
            </a:r>
            <a:r>
              <a:rPr lang="en-ZA" sz="2000" b="1" dirty="0">
                <a:solidFill>
                  <a:schemeClr val="tx1"/>
                </a:solidFill>
                <a:latin typeface="Arial" panose="020B0604020202020204" pitchFamily="34" charset="0"/>
                <a:cs typeface="Arial" panose="020B0604020202020204" pitchFamily="34" charset="0"/>
              </a:rPr>
              <a:t>what you are writing about</a:t>
            </a:r>
            <a:r>
              <a:rPr lang="en-ZA" sz="2000" dirty="0">
                <a:solidFill>
                  <a:schemeClr val="tx1"/>
                </a:solidFill>
                <a:latin typeface="Arial" panose="020B0604020202020204" pitchFamily="34" charset="0"/>
                <a:cs typeface="Arial" panose="020B0604020202020204" pitchFamily="34" charset="0"/>
              </a:rPr>
              <a:t> as well as </a:t>
            </a:r>
            <a:r>
              <a:rPr lang="en-ZA" sz="2000" b="1" dirty="0">
                <a:solidFill>
                  <a:schemeClr val="tx1"/>
                </a:solidFill>
                <a:latin typeface="Arial" panose="020B0604020202020204" pitchFamily="34" charset="0"/>
                <a:cs typeface="Arial" panose="020B0604020202020204" pitchFamily="34" charset="0"/>
              </a:rPr>
              <a:t>the legal context</a:t>
            </a:r>
            <a:r>
              <a:rPr lang="en-ZA" sz="2000" dirty="0">
                <a:solidFill>
                  <a:schemeClr val="tx1"/>
                </a:solidFill>
                <a:latin typeface="Arial" panose="020B0604020202020204" pitchFamily="34" charset="0"/>
                <a:cs typeface="Arial" panose="020B0604020202020204" pitchFamily="34" charset="0"/>
              </a:rPr>
              <a:t> within which your discussion takes place.</a:t>
            </a:r>
          </a:p>
          <a:p>
            <a:pPr marL="342900" indent="-342900" algn="just">
              <a:lnSpc>
                <a:spcPts val="2400"/>
              </a:lnSpc>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This could include some background to your research and setting out the research problem. </a:t>
            </a:r>
          </a:p>
          <a:p>
            <a:pPr marL="342900" indent="-342900" algn="just">
              <a:lnSpc>
                <a:spcPts val="2400"/>
              </a:lnSpc>
              <a:spcBef>
                <a:spcPts val="600"/>
              </a:spcBef>
              <a:spcAft>
                <a:spcPts val="600"/>
              </a:spcAft>
              <a:buFont typeface="Arial" panose="020B0604020202020204" pitchFamily="34" charset="0"/>
              <a:buChar char="•"/>
            </a:pPr>
            <a:r>
              <a:rPr lang="en-ZA" sz="2000" dirty="0"/>
              <a:t>Consider the topic on the South African legal position regarding euthanasia:</a:t>
            </a:r>
          </a:p>
          <a:p>
            <a:pPr marL="800100" lvl="1" indent="-342900" algn="just">
              <a:lnSpc>
                <a:spcPts val="2400"/>
              </a:lnSpc>
              <a:spcBef>
                <a:spcPts val="600"/>
              </a:spcBef>
              <a:spcAft>
                <a:spcPts val="600"/>
              </a:spcAf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What is the current position, what happened that we want to write about this and in what context will we be writing? </a:t>
            </a:r>
          </a:p>
          <a:p>
            <a:pPr algn="just">
              <a:spcBef>
                <a:spcPts val="600"/>
              </a:spcBef>
              <a:spcAft>
                <a:spcPts val="600"/>
              </a:spcAft>
            </a:pPr>
            <a:endParaRPr lang="en-ZA" sz="2000" dirty="0">
              <a:solidFill>
                <a:schemeClr val="tx1"/>
              </a:solidFill>
            </a:endParaRPr>
          </a:p>
          <a:p>
            <a:pPr algn="just"/>
            <a:endParaRPr lang="en-ZA" sz="1800" dirty="0">
              <a:solidFill>
                <a:schemeClr val="tx1"/>
              </a:solidFill>
            </a:endParaRPr>
          </a:p>
        </p:txBody>
      </p:sp>
    </p:spTree>
    <p:extLst>
      <p:ext uri="{BB962C8B-B14F-4D97-AF65-F5344CB8AC3E}">
        <p14:creationId xmlns:p14="http://schemas.microsoft.com/office/powerpoint/2010/main" val="413347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Formulate an argument</a:t>
            </a:r>
          </a:p>
        </p:txBody>
      </p:sp>
      <p:sp>
        <p:nvSpPr>
          <p:cNvPr id="3" name="Content Placeholder 2"/>
          <p:cNvSpPr>
            <a:spLocks noGrp="1"/>
          </p:cNvSpPr>
          <p:nvPr>
            <p:ph idx="1"/>
          </p:nvPr>
        </p:nvSpPr>
        <p:spPr>
          <a:xfrm>
            <a:off x="549230" y="1349180"/>
            <a:ext cx="8055264" cy="4820086"/>
          </a:xfrm>
        </p:spPr>
        <p:txBody>
          <a:bodyPr>
            <a:normAutofit/>
          </a:bodyPr>
          <a:lstStyle/>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Before you start, ensure that you know exactly what point you want to prove – you can only do this if you understand your question.</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Consider the various reasons why your point of view is the right one, and very important – find proof for those reasons.</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Proof can be found in legislation and case law - Do not summarise</a:t>
            </a:r>
            <a:r>
              <a:rPr lang="en-ZA" sz="2000" dirty="0" smtClean="0">
                <a:latin typeface="Arial" panose="020B0604020202020204" pitchFamily="34" charset="0"/>
                <a:cs typeface="Arial" panose="020B0604020202020204" pitchFamily="34" charset="0"/>
              </a:rPr>
              <a:t>! Look at footnotes / bibliography in case law.</a:t>
            </a:r>
            <a:endParaRPr lang="en-ZA" sz="2000" dirty="0">
              <a:latin typeface="Arial" panose="020B0604020202020204" pitchFamily="34" charset="0"/>
              <a:cs typeface="Arial" panose="020B0604020202020204" pitchFamily="34" charset="0"/>
            </a:endParaRP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Ask yourself whether the judgment is contradictory, whether it is in line with previous case law, whether it rests upon the best possible interpretation of the relevant legal principles, the Constitution (or other legislation)</a:t>
            </a:r>
          </a:p>
        </p:txBody>
      </p:sp>
    </p:spTree>
    <p:extLst>
      <p:ext uri="{BB962C8B-B14F-4D97-AF65-F5344CB8AC3E}">
        <p14:creationId xmlns:p14="http://schemas.microsoft.com/office/powerpoint/2010/main" val="330722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Analyse case law</a:t>
            </a:r>
          </a:p>
        </p:txBody>
      </p:sp>
      <p:sp>
        <p:nvSpPr>
          <p:cNvPr id="3" name="Content Placeholder 2"/>
          <p:cNvSpPr>
            <a:spLocks noGrp="1"/>
          </p:cNvSpPr>
          <p:nvPr>
            <p:ph idx="1"/>
          </p:nvPr>
        </p:nvSpPr>
        <p:spPr>
          <a:xfrm>
            <a:off x="549230" y="1447800"/>
            <a:ext cx="8055264" cy="4807191"/>
          </a:xfrm>
        </p:spPr>
        <p:txBody>
          <a:bodyPr>
            <a:normAutofit/>
          </a:bodyPr>
          <a:lstStyle/>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Identify the parties – Plaintiff / Defendant of Applicant / Respondent.</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Read the headnote of the case – this will indicate the main legal points argued</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Read </a:t>
            </a:r>
            <a:r>
              <a:rPr lang="en-ZA" sz="2000" dirty="0" smtClean="0">
                <a:latin typeface="Arial" panose="020B0604020202020204" pitchFamily="34" charset="0"/>
                <a:cs typeface="Arial" panose="020B0604020202020204" pitchFamily="34" charset="0"/>
              </a:rPr>
              <a:t>the judgment at the end - reasons.</a:t>
            </a:r>
            <a:endParaRPr lang="en-ZA" sz="2000" dirty="0">
              <a:latin typeface="Arial" panose="020B0604020202020204" pitchFamily="34" charset="0"/>
              <a:cs typeface="Arial" panose="020B0604020202020204" pitchFamily="34" charset="0"/>
            </a:endParaRP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Now that you have a basic understanding of the legal points of the case and the outcome, read carefully through the complete judgment. </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Make sure you can explain what was decided, by whom (e.g. was it a majority), was there a minority (dissenting) and most importantly the reasoning for the judgment.</a:t>
            </a:r>
          </a:p>
          <a:p>
            <a:pPr marL="342900" indent="-342900" algn="just">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Apply the reasoning to your argument. </a:t>
            </a:r>
          </a:p>
          <a:p>
            <a:pPr algn="just">
              <a:lnSpc>
                <a:spcPts val="2400"/>
              </a:lnSpc>
            </a:pP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36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Conclusion</a:t>
            </a:r>
          </a:p>
        </p:txBody>
      </p:sp>
      <p:sp>
        <p:nvSpPr>
          <p:cNvPr id="3" name="Content Placeholder 2"/>
          <p:cNvSpPr>
            <a:spLocks noGrp="1"/>
          </p:cNvSpPr>
          <p:nvPr>
            <p:ph idx="1"/>
          </p:nvPr>
        </p:nvSpPr>
        <p:spPr/>
        <p:txBody>
          <a:bodyPr>
            <a:normAutofit/>
          </a:bodyPr>
          <a:lstStyle/>
          <a:p>
            <a:pPr marL="342900" indent="-342900">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Briefly outline the structure of your central argument.</a:t>
            </a:r>
          </a:p>
          <a:p>
            <a:pPr marL="342900" indent="-342900">
              <a:lnSpc>
                <a:spcPts val="2400"/>
              </a:lnSpc>
              <a:buFont typeface="Arial" panose="020B0604020202020204" pitchFamily="34" charset="0"/>
              <a:buChar char="•"/>
            </a:pPr>
            <a:r>
              <a:rPr lang="en-ZA" sz="2000" dirty="0">
                <a:latin typeface="Arial" panose="020B0604020202020204" pitchFamily="34" charset="0"/>
                <a:cs typeface="Arial" panose="020B0604020202020204" pitchFamily="34" charset="0"/>
              </a:rPr>
              <a:t>Provide an answer to your research question.</a:t>
            </a:r>
          </a:p>
          <a:p>
            <a:pPr>
              <a:lnSpc>
                <a:spcPts val="2400"/>
              </a:lnSpc>
            </a:pPr>
            <a:endParaRPr lang="en-ZA" sz="2000" b="1" dirty="0">
              <a:solidFill>
                <a:srgbClr val="FF0000"/>
              </a:solidFill>
              <a:latin typeface="Arial" panose="020B0604020202020204" pitchFamily="34" charset="0"/>
              <a:cs typeface="Arial" panose="020B0604020202020204" pitchFamily="34" charset="0"/>
            </a:endParaRPr>
          </a:p>
          <a:p>
            <a:pPr>
              <a:lnSpc>
                <a:spcPts val="2400"/>
              </a:lnSpc>
            </a:pPr>
            <a:endParaRPr lang="en-ZA" sz="2000" b="1" dirty="0">
              <a:solidFill>
                <a:srgbClr val="FF0000"/>
              </a:solidFill>
              <a:latin typeface="Arial" panose="020B0604020202020204" pitchFamily="34" charset="0"/>
              <a:cs typeface="Arial" panose="020B0604020202020204" pitchFamily="34" charset="0"/>
            </a:endParaRPr>
          </a:p>
          <a:p>
            <a:pPr algn="ctr">
              <a:lnSpc>
                <a:spcPts val="2400"/>
              </a:lnSpc>
            </a:pPr>
            <a:r>
              <a:rPr lang="en-ZA" sz="2000" b="1" dirty="0">
                <a:solidFill>
                  <a:srgbClr val="FF0000"/>
                </a:solidFill>
                <a:latin typeface="Arial" panose="020B0604020202020204" pitchFamily="34" charset="0"/>
                <a:cs typeface="Arial" panose="020B0604020202020204" pitchFamily="34" charset="0"/>
              </a:rPr>
              <a:t>Page 38 of the Writing Guide / </a:t>
            </a:r>
            <a:r>
              <a:rPr lang="en-ZA" sz="2000" b="1" dirty="0" err="1">
                <a:solidFill>
                  <a:srgbClr val="FF0000"/>
                </a:solidFill>
                <a:latin typeface="Arial" panose="020B0604020202020204" pitchFamily="34" charset="0"/>
                <a:cs typeface="Arial" panose="020B0604020202020204" pitchFamily="34" charset="0"/>
              </a:rPr>
              <a:t>Bladsy</a:t>
            </a:r>
            <a:r>
              <a:rPr lang="en-ZA" sz="2000" b="1" dirty="0">
                <a:solidFill>
                  <a:srgbClr val="FF0000"/>
                </a:solidFill>
                <a:latin typeface="Arial" panose="020B0604020202020204" pitchFamily="34" charset="0"/>
                <a:cs typeface="Arial" panose="020B0604020202020204" pitchFamily="34" charset="0"/>
              </a:rPr>
              <a:t> 34 van die Skryfgids </a:t>
            </a:r>
          </a:p>
        </p:txBody>
      </p:sp>
    </p:spTree>
    <p:extLst>
      <p:ext uri="{BB962C8B-B14F-4D97-AF65-F5344CB8AC3E}">
        <p14:creationId xmlns:p14="http://schemas.microsoft.com/office/powerpoint/2010/main" val="210798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Plagiarism</a:t>
            </a:r>
          </a:p>
        </p:txBody>
      </p:sp>
      <p:sp>
        <p:nvSpPr>
          <p:cNvPr id="3" name="Content Placeholder 2"/>
          <p:cNvSpPr>
            <a:spLocks noGrp="1"/>
          </p:cNvSpPr>
          <p:nvPr>
            <p:ph idx="1"/>
          </p:nvPr>
        </p:nvSpPr>
        <p:spPr>
          <a:xfrm>
            <a:off x="549230" y="1477108"/>
            <a:ext cx="8055264" cy="4777883"/>
          </a:xfrm>
        </p:spPr>
        <p:txBody>
          <a:bodyPr/>
          <a:lstStyle/>
          <a:p>
            <a:pPr marL="342900" indent="-342900" algn="just">
              <a:buFont typeface="Arial" panose="020B0604020202020204" pitchFamily="34" charset="0"/>
              <a:buChar char="•"/>
            </a:pPr>
            <a:r>
              <a:rPr lang="en-ZA" sz="2000" dirty="0">
                <a:solidFill>
                  <a:schemeClr val="tx1"/>
                </a:solidFill>
              </a:rPr>
              <a:t>You should reference / acknowledge a source when you:</a:t>
            </a:r>
          </a:p>
          <a:p>
            <a:pPr marL="800100" lvl="1" indent="-342900" algn="just">
              <a:buFont typeface="Courier New" panose="02070309020205020404" pitchFamily="49" charset="0"/>
              <a:buChar char="o"/>
            </a:pPr>
            <a:r>
              <a:rPr lang="en-ZA" sz="2000" dirty="0">
                <a:solidFill>
                  <a:schemeClr val="tx1"/>
                </a:solidFill>
              </a:rPr>
              <a:t>summarise the main idea of an entire work in your own words;</a:t>
            </a:r>
          </a:p>
          <a:p>
            <a:pPr marL="800100" lvl="1" indent="-342900" algn="just">
              <a:buFont typeface="Courier New" panose="02070309020205020404" pitchFamily="49" charset="0"/>
              <a:buChar char="o"/>
            </a:pPr>
            <a:r>
              <a:rPr lang="en-ZA" sz="2000" dirty="0">
                <a:solidFill>
                  <a:schemeClr val="tx1"/>
                </a:solidFill>
              </a:rPr>
              <a:t>paraphrase a source’s idea(s) or words;</a:t>
            </a:r>
          </a:p>
          <a:p>
            <a:pPr marL="800100" lvl="1" indent="-342900" algn="just">
              <a:buFont typeface="Courier New" panose="02070309020205020404" pitchFamily="49" charset="0"/>
              <a:buChar char="o"/>
            </a:pPr>
            <a:r>
              <a:rPr lang="en-ZA" sz="2000" dirty="0">
                <a:solidFill>
                  <a:schemeClr val="tx1"/>
                </a:solidFill>
              </a:rPr>
              <a:t>use verbatim words / sentences from sources – in addition to acknowledging your sources in this instance, you also need to place double quotation marks around the verbatim words or sentence(s) in the text where they appear.</a:t>
            </a:r>
          </a:p>
          <a:p>
            <a:pPr marL="342900" indent="-342900" algn="just">
              <a:buFont typeface="Arial" panose="020B0604020202020204" pitchFamily="34" charset="0"/>
              <a:buChar char="•"/>
            </a:pPr>
            <a:r>
              <a:rPr lang="en-ZA" sz="2000" dirty="0">
                <a:solidFill>
                  <a:schemeClr val="tx1"/>
                </a:solidFill>
              </a:rPr>
              <a:t>As a rule, you should always remember that whenever words or ideas are borrowed from sources such as books, magazines, newspapers, songs, movies, websites, etcetera, the author’s work must be acknowledged by including an appropriate reference.</a:t>
            </a:r>
          </a:p>
          <a:p>
            <a:pPr marL="342900" indent="-342900" algn="just">
              <a:buFont typeface="Arial" panose="020B0604020202020204" pitchFamily="34" charset="0"/>
              <a:buChar char="•"/>
            </a:pPr>
            <a:endParaRPr lang="en-ZA" sz="2000" dirty="0">
              <a:solidFill>
                <a:schemeClr val="tx1"/>
              </a:solidFill>
            </a:endParaRPr>
          </a:p>
          <a:p>
            <a:pPr algn="ctr"/>
            <a:r>
              <a:rPr lang="en-ZA" sz="2000" b="1" dirty="0">
                <a:solidFill>
                  <a:srgbClr val="FF0000"/>
                </a:solidFill>
              </a:rPr>
              <a:t>NB: http://blogs.sun.ac.za/legalwriting/writing-guide/</a:t>
            </a:r>
            <a:endParaRPr lang="en-ZA" b="1" dirty="0">
              <a:solidFill>
                <a:srgbClr val="FF0000"/>
              </a:solidFill>
            </a:endParaRPr>
          </a:p>
        </p:txBody>
      </p:sp>
    </p:spTree>
    <p:extLst>
      <p:ext uri="{BB962C8B-B14F-4D97-AF65-F5344CB8AC3E}">
        <p14:creationId xmlns:p14="http://schemas.microsoft.com/office/powerpoint/2010/main" val="2311508038"/>
      </p:ext>
    </p:extLst>
  </p:cSld>
  <p:clrMapOvr>
    <a:masterClrMapping/>
  </p:clrMapOvr>
</p:sld>
</file>

<file path=ppt/theme/theme1.xml><?xml version="1.0" encoding="utf-8"?>
<a:theme xmlns:a="http://schemas.openxmlformats.org/drawingml/2006/main" name="Default Theme">
  <a:themeElements>
    <a:clrScheme name="Custom 20">
      <a:dk1>
        <a:srgbClr val="272727"/>
      </a:dk1>
      <a:lt1>
        <a:srgbClr val="FFFFFE"/>
      </a:lt1>
      <a:dk2>
        <a:srgbClr val="60223B"/>
      </a:dk2>
      <a:lt2>
        <a:srgbClr val="8C979A"/>
      </a:lt2>
      <a:accent1>
        <a:srgbClr val="9F8852"/>
      </a:accent1>
      <a:accent2>
        <a:srgbClr val="BCAC87"/>
      </a:accent2>
      <a:accent3>
        <a:srgbClr val="8C979A"/>
      </a:accent3>
      <a:accent4>
        <a:srgbClr val="BAC1C2"/>
      </a:accent4>
      <a:accent5>
        <a:srgbClr val="E8EAEB"/>
      </a:accent5>
      <a:accent6>
        <a:srgbClr val="666666"/>
      </a:accent6>
      <a:hlink>
        <a:srgbClr val="60223B"/>
      </a:hlink>
      <a:folHlink>
        <a:srgbClr val="BAC1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87482067833B48B6D998945E30988C" ma:contentTypeVersion="1" ma:contentTypeDescription="Create a new document." ma:contentTypeScope="" ma:versionID="6183944f84f562298e48e489766c84e0">
  <xsd:schema xmlns:xsd="http://www.w3.org/2001/XMLSchema" xmlns:xs="http://www.w3.org/2001/XMLSchema" xmlns:p="http://schemas.microsoft.com/office/2006/metadata/properties" xmlns:ns1="http://schemas.microsoft.com/sharepoint/v3" targetNamespace="http://schemas.microsoft.com/office/2006/metadata/properties" ma:root="true" ma:fieldsID="18eccab7e06c40e5fe83bf06182e4b5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91F9C1-C10A-4F9D-BC79-E222C12C0984}">
  <ds:schemaRefs>
    <ds:schemaRef ds:uri="http://schemas.microsoft.com/sharepoint/v3/contenttype/forms"/>
  </ds:schemaRefs>
</ds:datastoreItem>
</file>

<file path=customXml/itemProps2.xml><?xml version="1.0" encoding="utf-8"?>
<ds:datastoreItem xmlns:ds="http://schemas.openxmlformats.org/officeDocument/2006/customXml" ds:itemID="{93BB2881-B3E9-4E68-BD76-B451DC6D8825}">
  <ds:schemaRefs>
    <ds:schemaRef ds:uri="http://schemas.microsoft.com/office/infopath/2007/PartnerControls"/>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sharepoint/v3"/>
    <ds:schemaRef ds:uri="http://purl.org/dc/terms/"/>
  </ds:schemaRefs>
</ds:datastoreItem>
</file>

<file path=customXml/itemProps3.xml><?xml version="1.0" encoding="utf-8"?>
<ds:datastoreItem xmlns:ds="http://schemas.openxmlformats.org/officeDocument/2006/customXml" ds:itemID="{0D41E923-8BCA-451E-AFAA-B65714848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Theme.thmx</Template>
  <TotalTime>1554</TotalTime>
  <Words>711</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Criminal Law 171</vt:lpstr>
      <vt:lpstr>Technical Presentation</vt:lpstr>
      <vt:lpstr>Research question and aims</vt:lpstr>
      <vt:lpstr>Methodology</vt:lpstr>
      <vt:lpstr>Introduction</vt:lpstr>
      <vt:lpstr>Formulate an argument</vt:lpstr>
      <vt:lpstr>Analyse case law</vt:lpstr>
      <vt:lpstr>Conclusion</vt:lpstr>
      <vt:lpstr>Plagiarism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dc:creator>
  <cp:lastModifiedBy>Golombick, C, Mev &lt;cgolombick@sun.ac.za&gt;</cp:lastModifiedBy>
  <cp:revision>46</cp:revision>
  <cp:lastPrinted>2016-05-13T05:33:27Z</cp:lastPrinted>
  <dcterms:created xsi:type="dcterms:W3CDTF">2015-07-23T13:56:33Z</dcterms:created>
  <dcterms:modified xsi:type="dcterms:W3CDTF">2016-05-16T09:11:56Z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0x010100C887482067833B48B6D998945E30988C</vt:lpwstr>
  </property>
</Properties>
</file>