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70" r:id="rId6"/>
    <p:sldId id="286" r:id="rId7"/>
    <p:sldId id="287" r:id="rId8"/>
    <p:sldId id="288" r:id="rId9"/>
    <p:sldId id="290" r:id="rId10"/>
    <p:sldId id="289" r:id="rId11"/>
    <p:sldId id="291" r:id="rId12"/>
    <p:sldId id="292" r:id="rId13"/>
    <p:sldId id="293" r:id="rId14"/>
    <p:sldId id="294" r:id="rId15"/>
    <p:sldId id="295" r:id="rId16"/>
    <p:sldId id="296" r:id="rId17"/>
    <p:sldId id="28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742">
          <p15:clr>
            <a:srgbClr val="A4A3A4"/>
          </p15:clr>
        </p15:guide>
        <p15:guide id="2" orient="horz" pos="645">
          <p15:clr>
            <a:srgbClr val="A4A3A4"/>
          </p15:clr>
        </p15:guide>
        <p15:guide id="3" orient="horz" pos="3121">
          <p15:clr>
            <a:srgbClr val="A4A3A4"/>
          </p15:clr>
        </p15:guide>
        <p15:guide id="4" orient="horz" pos="2172">
          <p15:clr>
            <a:srgbClr val="A4A3A4"/>
          </p15:clr>
        </p15:guide>
        <p15:guide id="5" pos="5338">
          <p15:clr>
            <a:srgbClr val="A4A3A4"/>
          </p15:clr>
        </p15:guide>
        <p15:guide id="6" pos="2793">
          <p15:clr>
            <a:srgbClr val="A4A3A4"/>
          </p15:clr>
        </p15:guide>
        <p15:guide id="7" pos="776">
          <p15:clr>
            <a:srgbClr val="A4A3A4"/>
          </p15:clr>
        </p15:guide>
        <p15:guide id="8" pos="3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727"/>
    <a:srgbClr val="0000CC"/>
    <a:srgbClr val="681C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4660"/>
  </p:normalViewPr>
  <p:slideViewPr>
    <p:cSldViewPr snapToGrid="0" snapToObjects="1" showGuides="1">
      <p:cViewPr>
        <p:scale>
          <a:sx n="80" d="100"/>
          <a:sy n="80" d="100"/>
        </p:scale>
        <p:origin x="-2772" y="-750"/>
      </p:cViewPr>
      <p:guideLst>
        <p:guide orient="horz" pos="3742"/>
        <p:guide orient="horz" pos="645"/>
        <p:guide orient="horz" pos="3121"/>
        <p:guide orient="horz" pos="2172"/>
        <p:guide pos="5338"/>
        <p:guide pos="2793"/>
        <p:guide pos="776"/>
        <p:guide pos="39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slide">
    <p:spTree>
      <p:nvGrpSpPr>
        <p:cNvPr id="1" name=""/>
        <p:cNvGrpSpPr/>
        <p:nvPr/>
      </p:nvGrpSpPr>
      <p:grpSpPr>
        <a:xfrm>
          <a:off x="0" y="0"/>
          <a:ext cx="0" cy="0"/>
          <a:chOff x="0" y="0"/>
          <a:chExt cx="0" cy="0"/>
        </a:xfrm>
      </p:grpSpPr>
      <p:pic>
        <p:nvPicPr>
          <p:cNvPr id="9" name="Picture 8" descr="idea 2-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54324" y="257664"/>
            <a:ext cx="3669700" cy="1831240"/>
          </a:xfrm>
        </p:spPr>
        <p:txBody>
          <a:bodyPr anchor="b">
            <a:normAutofit/>
          </a:bodyPr>
          <a:lstStyle>
            <a:lvl1pPr algn="l">
              <a:lnSpc>
                <a:spcPct val="75000"/>
              </a:lnSpc>
              <a:defRPr sz="4800" b="0" cap="none">
                <a:solidFill>
                  <a:schemeClr val="bg2"/>
                </a:solidFill>
              </a:defRPr>
            </a:lvl1pPr>
          </a:lstStyle>
          <a:p>
            <a:r>
              <a:rPr lang="en-US" dirty="0"/>
              <a:t>Click to edit Master</a:t>
            </a:r>
            <a:endParaRPr lang="en-ZA" dirty="0"/>
          </a:p>
        </p:txBody>
      </p:sp>
      <p:sp>
        <p:nvSpPr>
          <p:cNvPr id="3" name="Text Placeholder 2"/>
          <p:cNvSpPr>
            <a:spLocks noGrp="1"/>
          </p:cNvSpPr>
          <p:nvPr>
            <p:ph type="body" idx="1"/>
          </p:nvPr>
        </p:nvSpPr>
        <p:spPr>
          <a:xfrm>
            <a:off x="554324" y="2319962"/>
            <a:ext cx="4624437" cy="292495"/>
          </a:xfrm>
        </p:spPr>
        <p:txBody>
          <a:bodyPr anchor="b">
            <a:normAutofit/>
          </a:bodyPr>
          <a:lstStyle>
            <a:lvl1pPr marL="0" indent="0">
              <a:buNone/>
              <a:defRPr sz="1700" spc="20">
                <a:solidFill>
                  <a:schemeClr val="tx1">
                    <a:tint val="75000"/>
                  </a:schemeClr>
                </a:solidFill>
                <a:latin typeface="GillSans "/>
                <a:cs typeface="GillSans "/>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8" name="Straight Connector 7"/>
          <p:cNvCxnSpPr/>
          <p:nvPr userDrawn="1"/>
        </p:nvCxnSpPr>
        <p:spPr>
          <a:xfrm flipH="1">
            <a:off x="662310" y="2190143"/>
            <a:ext cx="3239620" cy="0"/>
          </a:xfrm>
          <a:prstGeom prst="line">
            <a:avLst/>
          </a:prstGeom>
          <a:ln w="9525" cmpd="sng">
            <a:solidFill>
              <a:schemeClr val="tx2"/>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descr="idea 2-10.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accent1"/>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2017/02/07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2" name="Straight Connector 11"/>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789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pic>
        <p:nvPicPr>
          <p:cNvPr id="2" name="Picture 1" descr="idea 2-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txBox="1">
            <a:spLocks/>
          </p:cNvSpPr>
          <p:nvPr userDrawn="1"/>
        </p:nvSpPr>
        <p:spPr>
          <a:xfrm>
            <a:off x="652463" y="865487"/>
            <a:ext cx="1615954"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err="1"/>
              <a:t>Dankie</a:t>
            </a:r>
            <a:endParaRPr lang="en-US" sz="4800" dirty="0"/>
          </a:p>
        </p:txBody>
      </p:sp>
      <p:sp>
        <p:nvSpPr>
          <p:cNvPr id="8" name="Title 1"/>
          <p:cNvSpPr txBox="1">
            <a:spLocks/>
          </p:cNvSpPr>
          <p:nvPr userDrawn="1"/>
        </p:nvSpPr>
        <p:spPr>
          <a:xfrm>
            <a:off x="652463" y="1422472"/>
            <a:ext cx="2473600"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a:solidFill>
                  <a:srgbClr val="8C979A"/>
                </a:solidFill>
              </a:rPr>
              <a:t>Thank you</a:t>
            </a:r>
          </a:p>
        </p:txBody>
      </p:sp>
      <p:sp>
        <p:nvSpPr>
          <p:cNvPr id="10" name="Title 1"/>
          <p:cNvSpPr txBox="1">
            <a:spLocks/>
          </p:cNvSpPr>
          <p:nvPr userDrawn="1"/>
        </p:nvSpPr>
        <p:spPr>
          <a:xfrm>
            <a:off x="652463" y="1979458"/>
            <a:ext cx="1615954"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err="1">
                <a:solidFill>
                  <a:schemeClr val="accent1"/>
                </a:solidFill>
              </a:rPr>
              <a:t>Enkosi</a:t>
            </a:r>
            <a:endParaRPr lang="en-US" sz="4800" dirty="0">
              <a:solidFill>
                <a:schemeClr val="accent1"/>
              </a:solidFill>
            </a:endParaRPr>
          </a:p>
        </p:txBody>
      </p:sp>
    </p:spTree>
    <p:extLst>
      <p:ext uri="{BB962C8B-B14F-4D97-AF65-F5344CB8AC3E}">
        <p14:creationId xmlns:p14="http://schemas.microsoft.com/office/powerpoint/2010/main" val="194438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Title slide 2">
    <p:spTree>
      <p:nvGrpSpPr>
        <p:cNvPr id="1" name=""/>
        <p:cNvGrpSpPr/>
        <p:nvPr/>
      </p:nvGrpSpPr>
      <p:grpSpPr>
        <a:xfrm>
          <a:off x="0" y="0"/>
          <a:ext cx="0" cy="0"/>
          <a:chOff x="0" y="0"/>
          <a:chExt cx="0" cy="0"/>
        </a:xfrm>
      </p:grpSpPr>
      <p:pic>
        <p:nvPicPr>
          <p:cNvPr id="6" name="Picture 5" descr="idea 2-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54324" y="257664"/>
            <a:ext cx="3669700" cy="1831240"/>
          </a:xfrm>
        </p:spPr>
        <p:txBody>
          <a:bodyPr anchor="b">
            <a:normAutofit/>
          </a:bodyPr>
          <a:lstStyle>
            <a:lvl1pPr algn="l">
              <a:lnSpc>
                <a:spcPct val="75000"/>
              </a:lnSpc>
              <a:defRPr sz="4800" b="0" cap="none">
                <a:solidFill>
                  <a:schemeClr val="bg2"/>
                </a:solidFill>
              </a:defRPr>
            </a:lvl1pPr>
          </a:lstStyle>
          <a:p>
            <a:r>
              <a:rPr lang="en-US" dirty="0"/>
              <a:t>Click to edit Master</a:t>
            </a:r>
            <a:endParaRPr lang="en-ZA" dirty="0"/>
          </a:p>
        </p:txBody>
      </p:sp>
      <p:sp>
        <p:nvSpPr>
          <p:cNvPr id="3" name="Text Placeholder 2"/>
          <p:cNvSpPr>
            <a:spLocks noGrp="1"/>
          </p:cNvSpPr>
          <p:nvPr>
            <p:ph type="body" idx="1"/>
          </p:nvPr>
        </p:nvSpPr>
        <p:spPr>
          <a:xfrm>
            <a:off x="554324" y="2319962"/>
            <a:ext cx="4624437" cy="292495"/>
          </a:xfrm>
        </p:spPr>
        <p:txBody>
          <a:bodyPr anchor="b">
            <a:normAutofit/>
          </a:bodyPr>
          <a:lstStyle>
            <a:lvl1pPr marL="0" indent="0">
              <a:buNone/>
              <a:defRPr sz="1700" spc="20">
                <a:solidFill>
                  <a:schemeClr val="tx1">
                    <a:tint val="75000"/>
                  </a:schemeClr>
                </a:solidFill>
                <a:latin typeface="GillSans "/>
                <a:cs typeface="GillSans "/>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8" name="Straight Connector 7"/>
          <p:cNvCxnSpPr/>
          <p:nvPr userDrawn="1"/>
        </p:nvCxnSpPr>
        <p:spPr>
          <a:xfrm flipH="1">
            <a:off x="662310" y="2190143"/>
            <a:ext cx="3239620" cy="0"/>
          </a:xfrm>
          <a:prstGeom prst="line">
            <a:avLst/>
          </a:prstGeom>
          <a:ln w="9525"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429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0_Title and Content generic">
    <p:spTree>
      <p:nvGrpSpPr>
        <p:cNvPr id="1" name=""/>
        <p:cNvGrpSpPr/>
        <p:nvPr/>
      </p:nvGrpSpPr>
      <p:grpSpPr>
        <a:xfrm>
          <a:off x="0" y="0"/>
          <a:ext cx="0" cy="0"/>
          <a:chOff x="0" y="0"/>
          <a:chExt cx="0" cy="0"/>
        </a:xfrm>
      </p:grpSpPr>
      <p:pic>
        <p:nvPicPr>
          <p:cNvPr id="8" name="Picture 7" descr="idea 2-4.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2017/02/07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1" name="Straight Connector 10"/>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pic>
        <p:nvPicPr>
          <p:cNvPr id="12" name="Picture 11" descr="logo.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077200" y="5730240"/>
            <a:ext cx="1066800" cy="1127760"/>
          </a:xfrm>
          <a:prstGeom prst="rect">
            <a:avLst/>
          </a:prstGeom>
        </p:spPr>
      </p:pic>
    </p:spTree>
    <p:extLst>
      <p:ext uri="{BB962C8B-B14F-4D97-AF65-F5344CB8AC3E}">
        <p14:creationId xmlns:p14="http://schemas.microsoft.com/office/powerpoint/2010/main" val="282314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0_Title and Content generic bullets">
    <p:spTree>
      <p:nvGrpSpPr>
        <p:cNvPr id="1" name=""/>
        <p:cNvGrpSpPr/>
        <p:nvPr/>
      </p:nvGrpSpPr>
      <p:grpSpPr>
        <a:xfrm>
          <a:off x="0" y="0"/>
          <a:ext cx="0" cy="0"/>
          <a:chOff x="0" y="0"/>
          <a:chExt cx="0" cy="0"/>
        </a:xfrm>
      </p:grpSpPr>
      <p:pic>
        <p:nvPicPr>
          <p:cNvPr id="8" name="Picture 7" descr="idea 2-4.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285750" indent="-285750">
              <a:lnSpc>
                <a:spcPts val="2100"/>
              </a:lnSpc>
              <a:spcBef>
                <a:spcPts val="400"/>
              </a:spcBef>
              <a:buClr>
                <a:schemeClr val="bg2"/>
              </a:buClr>
              <a:buFont typeface="Arial"/>
              <a:buChar char="•"/>
              <a:defRPr sz="1700" spc="20">
                <a:solidFill>
                  <a:srgbClr val="272727"/>
                </a:solidFill>
              </a:defRPr>
            </a:lvl1pPr>
            <a:lvl2pPr marL="742950" indent="-285750">
              <a:lnSpc>
                <a:spcPts val="2100"/>
              </a:lnSpc>
              <a:spcBef>
                <a:spcPts val="400"/>
              </a:spcBef>
              <a:buClr>
                <a:schemeClr val="bg2"/>
              </a:buClr>
              <a:buFont typeface="Arial"/>
              <a:buChar char="•"/>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2017/02/07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1" name="Straight Connector 10"/>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pic>
        <p:nvPicPr>
          <p:cNvPr id="12" name="Picture 11" descr="logo.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077200" y="5730240"/>
            <a:ext cx="1066800" cy="1127760"/>
          </a:xfrm>
          <a:prstGeom prst="rect">
            <a:avLst/>
          </a:prstGeom>
        </p:spPr>
      </p:pic>
    </p:spTree>
    <p:extLst>
      <p:ext uri="{BB962C8B-B14F-4D97-AF65-F5344CB8AC3E}">
        <p14:creationId xmlns:p14="http://schemas.microsoft.com/office/powerpoint/2010/main" val="421136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4" name="Picture 3" descr="idea 2-5.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16550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descr="idea 2-6.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bg2"/>
                </a:solidFill>
              </a:defRPr>
            </a:lvl1pPr>
          </a:lstStyle>
          <a:p>
            <a:r>
              <a:rPr lang="en-US"/>
              <a:t>Click to edit Master title style</a:t>
            </a:r>
            <a:endParaRPr lang="en-ZA"/>
          </a:p>
        </p:txBody>
      </p:sp>
      <p:sp>
        <p:nvSpPr>
          <p:cNvPr id="4" name="Date Placeholder 3"/>
          <p:cNvSpPr>
            <a:spLocks noGrp="1"/>
          </p:cNvSpPr>
          <p:nvPr>
            <p:ph type="dt" sz="half" idx="10"/>
          </p:nvPr>
        </p:nvSpPr>
        <p:spPr/>
        <p:txBody>
          <a:bodyPr/>
          <a:lstStyle/>
          <a:p>
            <a:fld id="{D1B2A785-AD8B-4E35-8636-F0109B925EF4}" type="datetimeFigureOut">
              <a:rPr lang="en-ZA" smtClean="0"/>
              <a:pPr/>
              <a:t>2017/02/07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0" name="Straight Connector 9"/>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5" name="Picture 4" descr="idea 2-7.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174225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descr="idea 2-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a:t>Click to edit Master title style</a:t>
            </a:r>
            <a:endParaRPr lang="en-ZA"/>
          </a:p>
        </p:txBody>
      </p:sp>
      <p:sp>
        <p:nvSpPr>
          <p:cNvPr id="4" name="Date Placeholder 3"/>
          <p:cNvSpPr>
            <a:spLocks noGrp="1"/>
          </p:cNvSpPr>
          <p:nvPr>
            <p:ph type="dt" sz="half" idx="10"/>
          </p:nvPr>
        </p:nvSpPr>
        <p:spPr/>
        <p:txBody>
          <a:bodyPr/>
          <a:lstStyle/>
          <a:p>
            <a:fld id="{D1B2A785-AD8B-4E35-8636-F0109B925EF4}" type="datetimeFigureOut">
              <a:rPr lang="en-ZA" smtClean="0"/>
              <a:pPr/>
              <a:t>2017/02/07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0" name="Straight Connector 9"/>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549230" y="1987689"/>
            <a:ext cx="8055264" cy="4267302"/>
          </a:xfrm>
        </p:spPr>
        <p:txBody>
          <a:bodyPr>
            <a:normAutofit/>
          </a:bodyPr>
          <a:lstStyle>
            <a:lvl1pPr marL="285750" indent="-285750">
              <a:lnSpc>
                <a:spcPts val="2100"/>
              </a:lnSpc>
              <a:spcBef>
                <a:spcPts val="1000"/>
              </a:spcBef>
              <a:buClr>
                <a:schemeClr val="bg2"/>
              </a:buClr>
              <a:buFont typeface="Arial"/>
              <a:buChar char="•"/>
              <a:defRPr sz="1700" spc="20">
                <a:solidFill>
                  <a:srgbClr val="272727"/>
                </a:solidFill>
              </a:defRPr>
            </a:lvl1pPr>
            <a:lvl2pPr marL="742950" indent="-285750">
              <a:lnSpc>
                <a:spcPts val="2100"/>
              </a:lnSpc>
              <a:spcBef>
                <a:spcPts val="1000"/>
              </a:spcBef>
              <a:buClr>
                <a:schemeClr val="bg2"/>
              </a:buClr>
              <a:buFont typeface="Arial"/>
              <a:buChar char="•"/>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02934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5" name="Picture 4" descr="idea 2-9.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369784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2A785-AD8B-4E35-8636-F0109B925EF4}" type="datetimeFigureOut">
              <a:rPr lang="en-ZA" smtClean="0"/>
              <a:pPr/>
              <a:t>2017/02/07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ECE1A-C238-4A5F-B795-70DA5F10CDD2}"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51" r:id="rId1"/>
    <p:sldLayoutId id="2147483670" r:id="rId2"/>
    <p:sldLayoutId id="2147483664" r:id="rId3"/>
    <p:sldLayoutId id="2147483671" r:id="rId4"/>
    <p:sldLayoutId id="2147483660" r:id="rId5"/>
    <p:sldLayoutId id="2147483650" r:id="rId6"/>
    <p:sldLayoutId id="2147483662" r:id="rId7"/>
    <p:sldLayoutId id="2147483667" r:id="rId8"/>
    <p:sldLayoutId id="2147483663" r:id="rId9"/>
    <p:sldLayoutId id="2147483661" r:id="rId10"/>
    <p:sldLayoutId id="2147483665" r:id="rId11"/>
  </p:sldLayoutIdLst>
  <p:txStyles>
    <p:titleStyle>
      <a:lvl1pPr algn="l" defTabSz="914400" rtl="0" eaLnBrk="1" latinLnBrk="0" hangingPunct="1">
        <a:spcBef>
          <a:spcPct val="0"/>
        </a:spcBef>
        <a:buNone/>
        <a:defRPr sz="4400" kern="1200">
          <a:solidFill>
            <a:schemeClr val="tx1"/>
          </a:solidFill>
          <a:latin typeface="Times New Roman"/>
          <a:ea typeface="+mj-ea"/>
          <a:cs typeface="Times New Roman"/>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Sans  "/>
          <a:ea typeface="+mn-ea"/>
          <a:cs typeface="GillSans  "/>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Sans  "/>
          <a:ea typeface="+mn-ea"/>
          <a:cs typeface="GillSans  "/>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Sans  "/>
          <a:ea typeface="+mn-ea"/>
          <a:cs typeface="GillSans  "/>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Sans  "/>
          <a:ea typeface="+mn-ea"/>
          <a:cs typeface="GillSans  "/>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Sans  "/>
          <a:ea typeface="+mn-ea"/>
          <a:cs typeface="GillSans  "/>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blogs.sun.ac.za/legalwriting/files/2017/01/FINAL_Plagiarism-guidelines.pdf" TargetMode="External"/><Relationship Id="rId2" Type="http://schemas.openxmlformats.org/officeDocument/2006/relationships/hyperlink" Target="http://blogs.sun.ac.za/legalwriting/files/2017/01/FINAAL_Plagiaatriglyne.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www0.sun.ac.za/research/policies-and-guidelines.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24" y="257664"/>
            <a:ext cx="4316614" cy="1831240"/>
          </a:xfrm>
        </p:spPr>
        <p:txBody>
          <a:bodyPr/>
          <a:lstStyle/>
          <a:p>
            <a:r>
              <a:rPr lang="en-US" b="1" dirty="0">
                <a:solidFill>
                  <a:srgbClr val="681C38"/>
                </a:solidFill>
              </a:rPr>
              <a:t>Legal Skills 411</a:t>
            </a:r>
          </a:p>
        </p:txBody>
      </p:sp>
      <p:sp>
        <p:nvSpPr>
          <p:cNvPr id="3" name="Text Placeholder 2"/>
          <p:cNvSpPr>
            <a:spLocks noGrp="1"/>
          </p:cNvSpPr>
          <p:nvPr>
            <p:ph type="body" idx="1"/>
          </p:nvPr>
        </p:nvSpPr>
        <p:spPr>
          <a:xfrm>
            <a:off x="568392" y="2319962"/>
            <a:ext cx="4624437" cy="405653"/>
          </a:xfrm>
        </p:spPr>
        <p:txBody>
          <a:bodyPr>
            <a:normAutofit/>
          </a:bodyPr>
          <a:lstStyle/>
          <a:p>
            <a:r>
              <a:rPr lang="en-US" dirty="0">
                <a:solidFill>
                  <a:schemeClr val="tx1"/>
                </a:solidFill>
                <a:latin typeface="Arial" panose="020B0604020202020204" pitchFamily="34" charset="0"/>
                <a:cs typeface="Arial" panose="020B0604020202020204" pitchFamily="34" charset="0"/>
              </a:rPr>
              <a:t>Presented by: Chantelle H Louw</a:t>
            </a:r>
          </a:p>
        </p:txBody>
      </p:sp>
    </p:spTree>
    <p:extLst>
      <p:ext uri="{BB962C8B-B14F-4D97-AF65-F5344CB8AC3E}">
        <p14:creationId xmlns:p14="http://schemas.microsoft.com/office/powerpoint/2010/main" val="161850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Recommendations</a:t>
            </a:r>
            <a:endParaRPr lang="en-ZA" dirty="0"/>
          </a:p>
        </p:txBody>
      </p:sp>
      <p:sp>
        <p:nvSpPr>
          <p:cNvPr id="3" name="Content Placeholder 2"/>
          <p:cNvSpPr>
            <a:spLocks noGrp="1"/>
          </p:cNvSpPr>
          <p:nvPr>
            <p:ph idx="1"/>
          </p:nvPr>
        </p:nvSpPr>
        <p:spPr>
          <a:xfrm>
            <a:off x="549230" y="1496291"/>
            <a:ext cx="8055264" cy="4758700"/>
          </a:xfrm>
        </p:spPr>
        <p:txBody>
          <a:bodyPr>
            <a:normAutofit/>
          </a:bodyPr>
          <a:lstStyle/>
          <a:p>
            <a:r>
              <a:rPr lang="en-ZA" sz="2400" b="1" dirty="0">
                <a:latin typeface="Arial" panose="020B0604020202020204" pitchFamily="34" charset="0"/>
                <a:cs typeface="Arial" panose="020B0604020202020204" pitchFamily="34" charset="0"/>
              </a:rPr>
              <a:t>Recommendations and techniques on how to avoid </a:t>
            </a:r>
            <a:r>
              <a:rPr lang="en-ZA" sz="2400" b="1" dirty="0" smtClean="0">
                <a:latin typeface="Arial" panose="020B0604020202020204" pitchFamily="34" charset="0"/>
                <a:cs typeface="Arial" panose="020B0604020202020204" pitchFamily="34" charset="0"/>
              </a:rPr>
              <a:t>plagiarism:</a:t>
            </a:r>
          </a:p>
          <a:p>
            <a:endParaRPr lang="en-ZA" sz="24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000" dirty="0">
                <a:latin typeface="Arial" panose="020B0604020202020204" pitchFamily="34" charset="0"/>
                <a:cs typeface="Arial" panose="020B0604020202020204" pitchFamily="34" charset="0"/>
              </a:rPr>
              <a:t>Planning your assignment / research paper is the first step to avoid plagiarism. By planning ahead you know that you will be using sources other than your own ideas and can therefore already start to plan how you will incorporate these sources into your assignment / essay / research paper. </a:t>
            </a:r>
          </a:p>
          <a:p>
            <a:pPr marL="342900" indent="-342900" algn="just">
              <a:buFont typeface="Arial" panose="020B0604020202020204" pitchFamily="34" charset="0"/>
              <a:buChar char="•"/>
            </a:pPr>
            <a:endParaRPr lang="en-ZA" sz="20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000" dirty="0">
                <a:latin typeface="Arial" panose="020B0604020202020204" pitchFamily="34" charset="0"/>
                <a:cs typeface="Arial" panose="020B0604020202020204" pitchFamily="34" charset="0"/>
              </a:rPr>
              <a:t>Take notes while conducting research and record your sources accurately and completely. You could even include notes to identify whether you intend to use a source verbatim or by paraphrasing so that you would remember to insert quotation marks in the case of verbatim use. This is very important!</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944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Recommendations</a:t>
            </a:r>
            <a:endParaRPr lang="en-ZA" dirty="0"/>
          </a:p>
        </p:txBody>
      </p:sp>
      <p:sp>
        <p:nvSpPr>
          <p:cNvPr id="3" name="Content Placeholder 2"/>
          <p:cNvSpPr>
            <a:spLocks noGrp="1"/>
          </p:cNvSpPr>
          <p:nvPr>
            <p:ph idx="1"/>
          </p:nvPr>
        </p:nvSpPr>
        <p:spPr>
          <a:xfrm>
            <a:off x="549230" y="1448790"/>
            <a:ext cx="8055264" cy="4806201"/>
          </a:xfrm>
        </p:spPr>
        <p:txBody>
          <a:bodyPr/>
          <a:lstStyle/>
          <a:p>
            <a:pPr marL="342900" indent="-342900" algn="just">
              <a:buFont typeface="Arial" panose="020B0604020202020204" pitchFamily="34" charset="0"/>
              <a:buChar char="•"/>
            </a:pPr>
            <a:r>
              <a:rPr lang="en-ZA" sz="2000" dirty="0">
                <a:latin typeface="Arial" panose="020B0604020202020204" pitchFamily="34" charset="0"/>
                <a:cs typeface="Arial" panose="020B0604020202020204" pitchFamily="34" charset="0"/>
              </a:rPr>
              <a:t>Do not copy and paste </a:t>
            </a:r>
            <a:r>
              <a:rPr lang="en-ZA" sz="2000" b="1" u="sng" dirty="0">
                <a:latin typeface="Arial" panose="020B0604020202020204" pitchFamily="34" charset="0"/>
                <a:cs typeface="Arial" panose="020B0604020202020204" pitchFamily="34" charset="0"/>
              </a:rPr>
              <a:t>any</a:t>
            </a:r>
            <a:r>
              <a:rPr lang="en-ZA" sz="2000" dirty="0">
                <a:latin typeface="Arial" panose="020B0604020202020204" pitchFamily="34" charset="0"/>
                <a:cs typeface="Arial" panose="020B0604020202020204" pitchFamily="34" charset="0"/>
              </a:rPr>
              <a:t> content from your research directly into your own assignment / essay / research paper. Rather make notes on a separate document and record the source accurately. </a:t>
            </a:r>
          </a:p>
          <a:p>
            <a:pPr marL="342900" indent="-342900" algn="just">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000" dirty="0" smtClean="0">
                <a:latin typeface="Arial" panose="020B0604020202020204" pitchFamily="34" charset="0"/>
                <a:cs typeface="Arial" panose="020B0604020202020204" pitchFamily="34" charset="0"/>
              </a:rPr>
              <a:t>Where </a:t>
            </a:r>
            <a:r>
              <a:rPr lang="en-ZA" sz="2000" dirty="0">
                <a:latin typeface="Arial" panose="020B0604020202020204" pitchFamily="34" charset="0"/>
                <a:cs typeface="Arial" panose="020B0604020202020204" pitchFamily="34" charset="0"/>
              </a:rPr>
              <a:t>possible, print your sources so you can refer to it again later, or save them in a folder on your computer using the author and title of the source as a file name. </a:t>
            </a:r>
          </a:p>
          <a:p>
            <a:pPr marL="342900" indent="-342900" algn="just">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000" dirty="0" smtClean="0">
                <a:latin typeface="Arial" panose="020B0604020202020204" pitchFamily="34" charset="0"/>
                <a:cs typeface="Arial" panose="020B0604020202020204" pitchFamily="34" charset="0"/>
              </a:rPr>
              <a:t>Read </a:t>
            </a:r>
            <a:r>
              <a:rPr lang="en-ZA" sz="2000" dirty="0">
                <a:latin typeface="Arial" panose="020B0604020202020204" pitchFamily="34" charset="0"/>
                <a:cs typeface="Arial" panose="020B0604020202020204" pitchFamily="34" charset="0"/>
              </a:rPr>
              <a:t>your researched sources repeatedly until you understand them and how you want to use them in your own assignment / essay / research paper. When you then paraphrase or summarise, do so without referring back to the original source but remember to still acknowledge the source(s).</a:t>
            </a:r>
          </a:p>
          <a:p>
            <a:endParaRPr lang="en-ZA" dirty="0"/>
          </a:p>
        </p:txBody>
      </p:sp>
    </p:spTree>
    <p:extLst>
      <p:ext uri="{BB962C8B-B14F-4D97-AF65-F5344CB8AC3E}">
        <p14:creationId xmlns:p14="http://schemas.microsoft.com/office/powerpoint/2010/main" val="408096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Recommendations</a:t>
            </a:r>
            <a:endParaRPr lang="en-ZA" dirty="0"/>
          </a:p>
        </p:txBody>
      </p:sp>
      <p:sp>
        <p:nvSpPr>
          <p:cNvPr id="3" name="Content Placeholder 2"/>
          <p:cNvSpPr>
            <a:spLocks noGrp="1"/>
          </p:cNvSpPr>
          <p:nvPr>
            <p:ph idx="1"/>
          </p:nvPr>
        </p:nvSpPr>
        <p:spPr>
          <a:xfrm>
            <a:off x="549230" y="1460665"/>
            <a:ext cx="8055264" cy="4595751"/>
          </a:xfrm>
        </p:spPr>
        <p:txBody>
          <a:bodyPr/>
          <a:lstStyle/>
          <a:p>
            <a:pPr marL="285750" indent="-285750" algn="just">
              <a:buFont typeface="Arial" panose="020B0604020202020204" pitchFamily="34" charset="0"/>
              <a:buChar char="•"/>
            </a:pPr>
            <a:r>
              <a:rPr lang="en-ZA" sz="2000" dirty="0">
                <a:latin typeface="Arial" panose="020B0604020202020204" pitchFamily="34" charset="0"/>
                <a:cs typeface="Arial" panose="020B0604020202020204" pitchFamily="34" charset="0"/>
              </a:rPr>
              <a:t>Err on the side of caution - when you are unsure whether an idea in your essay / research paper is your own or originated from a source you have read, rather cite the source. </a:t>
            </a:r>
          </a:p>
          <a:p>
            <a:pPr marL="285750" indent="-285750" algn="just">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2000" dirty="0" smtClean="0">
                <a:latin typeface="Arial" panose="020B0604020202020204" pitchFamily="34" charset="0"/>
                <a:cs typeface="Arial" panose="020B0604020202020204" pitchFamily="34" charset="0"/>
              </a:rPr>
              <a:t>Refrain </a:t>
            </a:r>
            <a:r>
              <a:rPr lang="en-ZA" sz="2000" dirty="0">
                <a:latin typeface="Arial" panose="020B0604020202020204" pitchFamily="34" charset="0"/>
                <a:cs typeface="Arial" panose="020B0604020202020204" pitchFamily="34" charset="0"/>
              </a:rPr>
              <a:t>from reading a fellow student’s (or previous year’s student’s) assignment / essay / research paper for “inspiration”.</a:t>
            </a:r>
          </a:p>
          <a:p>
            <a:pPr marL="285750" indent="-285750" algn="just">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2000" dirty="0" smtClean="0">
                <a:latin typeface="Arial" panose="020B0604020202020204" pitchFamily="34" charset="0"/>
                <a:cs typeface="Arial" panose="020B0604020202020204" pitchFamily="34" charset="0"/>
              </a:rPr>
              <a:t>Learn </a:t>
            </a:r>
            <a:r>
              <a:rPr lang="en-ZA" sz="2000" dirty="0">
                <a:latin typeface="Arial" panose="020B0604020202020204" pitchFamily="34" charset="0"/>
                <a:cs typeface="Arial" panose="020B0604020202020204" pitchFamily="34" charset="0"/>
              </a:rPr>
              <a:t>how to paraphrase properly. </a:t>
            </a:r>
            <a:endParaRPr lang="en-ZA" sz="2000" dirty="0" smtClean="0">
              <a:latin typeface="Arial" panose="020B0604020202020204" pitchFamily="34" charset="0"/>
              <a:cs typeface="Arial" panose="020B0604020202020204" pitchFamily="34" charset="0"/>
            </a:endParaRPr>
          </a:p>
          <a:p>
            <a:pPr algn="just"/>
            <a:endParaRPr lang="en-ZA"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2000" dirty="0">
                <a:latin typeface="Arial" panose="020B0604020202020204" pitchFamily="34" charset="0"/>
                <a:cs typeface="Arial" panose="020B0604020202020204" pitchFamily="34" charset="0"/>
              </a:rPr>
              <a:t>When you translate a source, remember to reference the source and to add [my translation] after the translated text</a:t>
            </a:r>
            <a:r>
              <a:rPr lang="en-ZA" sz="20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n-ZA" dirty="0" smtClean="0"/>
          </a:p>
          <a:p>
            <a:endParaRPr lang="en-ZA" dirty="0"/>
          </a:p>
        </p:txBody>
      </p:sp>
    </p:spTree>
    <p:extLst>
      <p:ext uri="{BB962C8B-B14F-4D97-AF65-F5344CB8AC3E}">
        <p14:creationId xmlns:p14="http://schemas.microsoft.com/office/powerpoint/2010/main" val="3013059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Recommendations</a:t>
            </a:r>
            <a:endParaRPr lang="en-ZA" dirty="0"/>
          </a:p>
        </p:txBody>
      </p:sp>
      <p:sp>
        <p:nvSpPr>
          <p:cNvPr id="3" name="Content Placeholder 2"/>
          <p:cNvSpPr>
            <a:spLocks noGrp="1"/>
          </p:cNvSpPr>
          <p:nvPr>
            <p:ph idx="1"/>
          </p:nvPr>
        </p:nvSpPr>
        <p:spPr>
          <a:xfrm>
            <a:off x="549230" y="1436914"/>
            <a:ext cx="8055264" cy="4453247"/>
          </a:xfrm>
        </p:spPr>
        <p:txBody>
          <a:bodyPr/>
          <a:lstStyle/>
          <a:p>
            <a:pPr marL="285750" indent="-285750" algn="just">
              <a:buFont typeface="Arial" panose="020B0604020202020204" pitchFamily="34" charset="0"/>
              <a:buChar char="•"/>
            </a:pPr>
            <a:r>
              <a:rPr lang="en-ZA" sz="2000" dirty="0">
                <a:latin typeface="Arial" panose="020B0604020202020204" pitchFamily="34" charset="0"/>
                <a:cs typeface="Arial" panose="020B0604020202020204" pitchFamily="34" charset="0"/>
              </a:rPr>
              <a:t>If you are unsure whether to reference a source, ask your lecturer, the lecturer’s assistant or a writing consultant.</a:t>
            </a:r>
          </a:p>
          <a:p>
            <a:pPr algn="just"/>
            <a:endParaRPr lang="en-ZA"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2000" dirty="0" smtClean="0">
                <a:latin typeface="Arial" panose="020B0604020202020204" pitchFamily="34" charset="0"/>
                <a:cs typeface="Arial" panose="020B0604020202020204" pitchFamily="34" charset="0"/>
              </a:rPr>
              <a:t>Use </a:t>
            </a:r>
            <a:r>
              <a:rPr lang="en-ZA" sz="2000" dirty="0">
                <a:latin typeface="Arial" panose="020B0604020202020204" pitchFamily="34" charset="0"/>
                <a:cs typeface="Arial" panose="020B0604020202020204" pitchFamily="34" charset="0"/>
              </a:rPr>
              <a:t>Turnitin. It will identify those sections in your work where you have used sources from elsewhere and you can make sure that you have referenced those sections accurately. </a:t>
            </a:r>
          </a:p>
          <a:p>
            <a:endParaRPr lang="en-ZA" dirty="0" smtClean="0"/>
          </a:p>
          <a:p>
            <a:endParaRPr lang="en-ZA" sz="2000" dirty="0" smtClean="0">
              <a:latin typeface="Arial" panose="020B0604020202020204" pitchFamily="34" charset="0"/>
              <a:cs typeface="Arial" panose="020B0604020202020204" pitchFamily="34" charset="0"/>
            </a:endParaRPr>
          </a:p>
          <a:p>
            <a:r>
              <a:rPr lang="en-ZA" sz="2000" b="1" dirty="0">
                <a:solidFill>
                  <a:srgbClr val="FF0000"/>
                </a:solidFill>
                <a:latin typeface="Arial" panose="020B0604020202020204" pitchFamily="34" charset="0"/>
                <a:cs typeface="Arial" panose="020B0604020202020204" pitchFamily="34" charset="0"/>
              </a:rPr>
              <a:t>NB! </a:t>
            </a:r>
            <a:r>
              <a:rPr lang="en-ZA" sz="2000" b="1" dirty="0">
                <a:solidFill>
                  <a:srgbClr val="FF0000"/>
                </a:solidFill>
                <a:latin typeface="Arial" panose="020B0604020202020204" pitchFamily="34" charset="0"/>
                <a:cs typeface="Arial" panose="020B0604020202020204" pitchFamily="34" charset="0"/>
                <a:hlinkClick r:id="rId2"/>
              </a:rPr>
              <a:t>http://</a:t>
            </a:r>
            <a:r>
              <a:rPr lang="en-ZA" sz="2000" b="1" dirty="0" smtClean="0">
                <a:solidFill>
                  <a:srgbClr val="FF0000"/>
                </a:solidFill>
                <a:latin typeface="Arial" panose="020B0604020202020204" pitchFamily="34" charset="0"/>
                <a:cs typeface="Arial" panose="020B0604020202020204" pitchFamily="34" charset="0"/>
                <a:hlinkClick r:id="rId2"/>
              </a:rPr>
              <a:t>blogs.sun.ac.za/legalwriting/files/2017/01/FINAAL_Plagiaatriglyne.pdf</a:t>
            </a:r>
            <a:r>
              <a:rPr lang="en-ZA" sz="2000" b="1" dirty="0" smtClean="0">
                <a:solidFill>
                  <a:srgbClr val="FF0000"/>
                </a:solidFill>
                <a:latin typeface="Arial" panose="020B0604020202020204" pitchFamily="34" charset="0"/>
                <a:cs typeface="Arial" panose="020B0604020202020204" pitchFamily="34" charset="0"/>
              </a:rPr>
              <a:t> (Afrikaans)</a:t>
            </a:r>
          </a:p>
          <a:p>
            <a:endParaRPr lang="en-ZA" sz="2000" b="1" dirty="0" smtClean="0">
              <a:solidFill>
                <a:srgbClr val="FF0000"/>
              </a:solidFill>
              <a:latin typeface="Arial" panose="020B0604020202020204" pitchFamily="34" charset="0"/>
              <a:cs typeface="Arial" panose="020B0604020202020204" pitchFamily="34" charset="0"/>
            </a:endParaRPr>
          </a:p>
          <a:p>
            <a:r>
              <a:rPr lang="en-ZA" sz="2000" b="1" dirty="0">
                <a:solidFill>
                  <a:srgbClr val="FF0000"/>
                </a:solidFill>
                <a:latin typeface="Arial" panose="020B0604020202020204" pitchFamily="34" charset="0"/>
                <a:cs typeface="Arial" panose="020B0604020202020204" pitchFamily="34" charset="0"/>
                <a:hlinkClick r:id="rId3"/>
              </a:rPr>
              <a:t>http://</a:t>
            </a:r>
            <a:r>
              <a:rPr lang="en-ZA" sz="2000" b="1" dirty="0" smtClean="0">
                <a:solidFill>
                  <a:srgbClr val="FF0000"/>
                </a:solidFill>
                <a:latin typeface="Arial" panose="020B0604020202020204" pitchFamily="34" charset="0"/>
                <a:cs typeface="Arial" panose="020B0604020202020204" pitchFamily="34" charset="0"/>
                <a:hlinkClick r:id="rId3"/>
              </a:rPr>
              <a:t>blogs.sun.ac.za/legalwriting/files/2017/01/FINAL_Plagiarism-guidelines.pdf</a:t>
            </a:r>
            <a:r>
              <a:rPr lang="en-ZA" sz="2000" b="1" dirty="0" smtClean="0">
                <a:solidFill>
                  <a:srgbClr val="FF0000"/>
                </a:solidFill>
                <a:latin typeface="Arial" panose="020B0604020202020204" pitchFamily="34" charset="0"/>
                <a:cs typeface="Arial" panose="020B0604020202020204" pitchFamily="34" charset="0"/>
              </a:rPr>
              <a:t> (English)</a:t>
            </a:r>
            <a:endParaRPr lang="en-ZA"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2264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54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Plagiarism</a:t>
            </a:r>
          </a:p>
        </p:txBody>
      </p:sp>
      <p:sp>
        <p:nvSpPr>
          <p:cNvPr id="3" name="Content Placeholder 2"/>
          <p:cNvSpPr>
            <a:spLocks noGrp="1"/>
          </p:cNvSpPr>
          <p:nvPr>
            <p:ph idx="1"/>
          </p:nvPr>
        </p:nvSpPr>
        <p:spPr>
          <a:xfrm>
            <a:off x="549230" y="1447800"/>
            <a:ext cx="8055264" cy="4807191"/>
          </a:xfrm>
        </p:spPr>
        <p:txBody>
          <a:bodyPr>
            <a:normAutofit/>
          </a:bodyPr>
          <a:lstStyle/>
          <a:p>
            <a:pPr marL="342900" indent="-342900" algn="just">
              <a:lnSpc>
                <a:spcPts val="2500"/>
              </a:lnSpc>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During the course of your studies at the Faculty of Law (the “Faculty”), you will be exposed to the intellectual work, products or expressions of others. In an attempt to assist you to eliminate plagiarism and to promote academic integrity, the Faculty has compiled these guidelines. </a:t>
            </a:r>
          </a:p>
          <a:p>
            <a:pPr marL="342900" indent="-342900" algn="just">
              <a:lnSpc>
                <a:spcPts val="2500"/>
              </a:lnSpc>
              <a:spcAft>
                <a:spcPts val="600"/>
              </a:spcAft>
              <a:buFont typeface="Arial" panose="020B0604020202020204" pitchFamily="34" charset="0"/>
              <a:buChar char="•"/>
            </a:pPr>
            <a:r>
              <a:rPr lang="en-ZA" sz="2000" b="1" dirty="0">
                <a:solidFill>
                  <a:srgbClr val="FF0000"/>
                </a:solidFill>
                <a:latin typeface="Arial" panose="020B0604020202020204" pitchFamily="34" charset="0"/>
                <a:cs typeface="Arial" panose="020B0604020202020204" pitchFamily="34" charset="0"/>
              </a:rPr>
              <a:t>NEW plagiarism policy: </a:t>
            </a:r>
          </a:p>
          <a:p>
            <a:pPr algn="ctr">
              <a:lnSpc>
                <a:spcPts val="2500"/>
              </a:lnSpc>
              <a:spcAft>
                <a:spcPts val="600"/>
              </a:spcAft>
            </a:pPr>
            <a:r>
              <a:rPr lang="en-ZA" sz="2000" u="sng" dirty="0">
                <a:solidFill>
                  <a:srgbClr val="FF0000"/>
                </a:solidFill>
                <a:latin typeface="Arial" panose="020B0604020202020204" pitchFamily="34" charset="0"/>
                <a:cs typeface="Arial" panose="020B0604020202020204" pitchFamily="34" charset="0"/>
                <a:hlinkClick r:id="rId2"/>
              </a:rPr>
              <a:t>http://www0.sun.ac.za/research/policies-and-guidelines.html</a:t>
            </a:r>
            <a:r>
              <a:rPr lang="en-ZA" sz="2000" dirty="0">
                <a:solidFill>
                  <a:srgbClr val="FF0000"/>
                </a:solidFill>
                <a:latin typeface="Arial" panose="020B0604020202020204" pitchFamily="34" charset="0"/>
                <a:cs typeface="Arial" panose="020B0604020202020204" pitchFamily="34" charset="0"/>
              </a:rPr>
              <a:t>.  </a:t>
            </a:r>
          </a:p>
          <a:p>
            <a:pPr marL="342900" indent="-342900" algn="just">
              <a:lnSpc>
                <a:spcPts val="2500"/>
              </a:lnSpc>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Defines plagiarism as:</a:t>
            </a:r>
          </a:p>
          <a:p>
            <a:pPr algn="just">
              <a:lnSpc>
                <a:spcPts val="2500"/>
              </a:lnSpc>
              <a:spcAft>
                <a:spcPts val="600"/>
              </a:spcAft>
            </a:pPr>
            <a:r>
              <a:rPr lang="en-ZA" sz="2000" dirty="0">
                <a:solidFill>
                  <a:schemeClr val="tx1"/>
                </a:solidFill>
                <a:latin typeface="Arial" panose="020B0604020202020204" pitchFamily="34" charset="0"/>
                <a:cs typeface="Arial" panose="020B0604020202020204" pitchFamily="34" charset="0"/>
              </a:rPr>
              <a:t> “The use of the ideas or material of others without acknowledgement, or the re-use of one’s own previously evaluated or published material without acknowledgement (self-plagiarism).”</a:t>
            </a:r>
          </a:p>
          <a:p>
            <a:pPr algn="just">
              <a:lnSpc>
                <a:spcPts val="2500"/>
              </a:lnSpc>
              <a:spcAft>
                <a:spcPts val="600"/>
              </a:spcAft>
            </a:pP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28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Avoiding plagiarism: General guidelines </a:t>
            </a:r>
          </a:p>
        </p:txBody>
      </p:sp>
      <p:sp>
        <p:nvSpPr>
          <p:cNvPr id="3" name="Content Placeholder 2"/>
          <p:cNvSpPr>
            <a:spLocks noGrp="1"/>
          </p:cNvSpPr>
          <p:nvPr>
            <p:ph idx="1"/>
          </p:nvPr>
        </p:nvSpPr>
        <p:spPr>
          <a:xfrm>
            <a:off x="549230" y="1443789"/>
            <a:ext cx="8055264" cy="4811202"/>
          </a:xfrm>
        </p:spPr>
        <p:txBody>
          <a:bodyPr>
            <a:normAutofit/>
          </a:bodyPr>
          <a:lstStyle/>
          <a:p>
            <a:pPr>
              <a:lnSpc>
                <a:spcPts val="2500"/>
              </a:lnSpc>
            </a:pPr>
            <a:r>
              <a:rPr lang="en-ZA" sz="2400" dirty="0">
                <a:latin typeface="Arial" panose="020B0604020202020204" pitchFamily="34" charset="0"/>
                <a:cs typeface="Arial" panose="020B0604020202020204" pitchFamily="34" charset="0"/>
              </a:rPr>
              <a:t>To avoid committing plagiarism you can use these rules of thumb:</a:t>
            </a:r>
          </a:p>
          <a:p>
            <a:pPr>
              <a:lnSpc>
                <a:spcPts val="2500"/>
              </a:lnSpc>
            </a:pPr>
            <a:r>
              <a:rPr lang="en-ZA" sz="2400" dirty="0">
                <a:latin typeface="Arial" panose="020B0604020202020204" pitchFamily="34" charset="0"/>
                <a:cs typeface="Arial" panose="020B0604020202020204" pitchFamily="34" charset="0"/>
              </a:rPr>
              <a:t> </a:t>
            </a:r>
          </a:p>
          <a:p>
            <a:pPr marL="342900" lvl="0" indent="-342900">
              <a:lnSpc>
                <a:spcPts val="2500"/>
              </a:lnSpc>
              <a:buFont typeface="Arial" panose="020B0604020202020204" pitchFamily="34" charset="0"/>
              <a:buChar char="•"/>
            </a:pPr>
            <a:r>
              <a:rPr lang="en-ZA" sz="2400" dirty="0">
                <a:latin typeface="Arial" panose="020B0604020202020204" pitchFamily="34" charset="0"/>
                <a:cs typeface="Arial" panose="020B0604020202020204" pitchFamily="34" charset="0"/>
              </a:rPr>
              <a:t>if it is not your own ideas(s), cite;</a:t>
            </a:r>
          </a:p>
          <a:p>
            <a:pPr marL="342900" lvl="0" indent="-342900">
              <a:lnSpc>
                <a:spcPts val="2500"/>
              </a:lnSpc>
              <a:buFont typeface="Arial" panose="020B0604020202020204" pitchFamily="34" charset="0"/>
              <a:buChar char="•"/>
            </a:pPr>
            <a:r>
              <a:rPr lang="en-ZA" sz="2400" dirty="0">
                <a:latin typeface="Arial" panose="020B0604020202020204" pitchFamily="34" charset="0"/>
                <a:cs typeface="Arial" panose="020B0604020202020204" pitchFamily="34" charset="0"/>
              </a:rPr>
              <a:t>if it is not your own words, quote and cite;</a:t>
            </a:r>
          </a:p>
          <a:p>
            <a:pPr marL="342900" lvl="0" indent="-342900">
              <a:lnSpc>
                <a:spcPts val="2500"/>
              </a:lnSpc>
              <a:buFont typeface="Arial" panose="020B0604020202020204" pitchFamily="34" charset="0"/>
              <a:buChar char="•"/>
            </a:pPr>
            <a:r>
              <a:rPr lang="en-ZA" sz="2400" dirty="0">
                <a:latin typeface="Arial" panose="020B0604020202020204" pitchFamily="34" charset="0"/>
                <a:cs typeface="Arial" panose="020B0604020202020204" pitchFamily="34" charset="0"/>
              </a:rPr>
              <a:t>if it is your own, previously presented, marked or published work, cite and explain use; and</a:t>
            </a:r>
          </a:p>
          <a:p>
            <a:pPr marL="342900" lvl="0" indent="-342900">
              <a:lnSpc>
                <a:spcPts val="2500"/>
              </a:lnSpc>
              <a:buFont typeface="Arial" panose="020B0604020202020204" pitchFamily="34" charset="0"/>
              <a:buChar char="•"/>
            </a:pPr>
            <a:r>
              <a:rPr lang="en-ZA" sz="2400" dirty="0">
                <a:latin typeface="Arial" panose="020B0604020202020204" pitchFamily="34" charset="0"/>
                <a:cs typeface="Arial" panose="020B0604020202020204" pitchFamily="34" charset="0"/>
              </a:rPr>
              <a:t>if in doubt, cite.</a:t>
            </a:r>
          </a:p>
          <a:p>
            <a:pPr>
              <a:lnSpc>
                <a:spcPts val="2500"/>
              </a:lnSpc>
            </a:pP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19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Guidelines</a:t>
            </a:r>
            <a:r>
              <a:rPr lang="en-ZA" dirty="0"/>
              <a:t>	</a:t>
            </a:r>
          </a:p>
        </p:txBody>
      </p:sp>
      <p:sp>
        <p:nvSpPr>
          <p:cNvPr id="3" name="Content Placeholder 2"/>
          <p:cNvSpPr>
            <a:spLocks noGrp="1"/>
          </p:cNvSpPr>
          <p:nvPr>
            <p:ph idx="1"/>
          </p:nvPr>
        </p:nvSpPr>
        <p:spPr>
          <a:xfrm>
            <a:off x="549230" y="1455821"/>
            <a:ext cx="8055264" cy="4596063"/>
          </a:xfrm>
        </p:spPr>
        <p:txBody>
          <a:bodyPr>
            <a:normAutofit/>
          </a:bodyPr>
          <a:lstStyle/>
          <a:p>
            <a:r>
              <a:rPr lang="en-ZA" sz="2400" b="1" dirty="0">
                <a:latin typeface="Arial" panose="020B0604020202020204" pitchFamily="34" charset="0"/>
                <a:cs typeface="Arial" panose="020B0604020202020204" pitchFamily="34" charset="0"/>
              </a:rPr>
              <a:t>A. Verbatim copying without quoting and referencing</a:t>
            </a:r>
          </a:p>
          <a:p>
            <a:endParaRPr lang="en-ZA" dirty="0">
              <a:latin typeface="Arial" panose="020B0604020202020204" pitchFamily="34" charset="0"/>
              <a:cs typeface="Arial" panose="020B0604020202020204" pitchFamily="34" charset="0"/>
            </a:endParaRPr>
          </a:p>
          <a:p>
            <a:r>
              <a:rPr lang="en-ZA" sz="2000" b="1" dirty="0">
                <a:latin typeface="Arial" panose="020B0604020202020204" pitchFamily="34" charset="0"/>
                <a:cs typeface="Arial" panose="020B0604020202020204" pitchFamily="34" charset="0"/>
              </a:rPr>
              <a:t>Excerpt from original source</a:t>
            </a:r>
            <a:r>
              <a:rPr lang="en-ZA" sz="2000" dirty="0" smtClean="0">
                <a:latin typeface="Arial" panose="020B0604020202020204" pitchFamily="34" charset="0"/>
                <a:cs typeface="Arial" panose="020B0604020202020204" pitchFamily="34" charset="0"/>
              </a:rPr>
              <a:t>:</a:t>
            </a:r>
            <a:endParaRPr lang="en-ZA" sz="2000"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Upon attaining majority, the former minor </a:t>
            </a:r>
            <a:r>
              <a:rPr lang="en-ZA" sz="2000" dirty="0">
                <a:highlight>
                  <a:srgbClr val="FFFF00"/>
                </a:highlight>
                <a:latin typeface="Arial" panose="020B0604020202020204" pitchFamily="34" charset="0"/>
                <a:cs typeface="Arial" panose="020B0604020202020204" pitchFamily="34" charset="0"/>
              </a:rPr>
              <a:t>may ratify a contract he or she initially concluded without the requisite assistance, with the result that the contract becomes fully enforceable with retroactive effect</a:t>
            </a:r>
            <a:r>
              <a:rPr lang="en-ZA" sz="2000" dirty="0">
                <a:latin typeface="Arial" panose="020B0604020202020204" pitchFamily="34" charset="0"/>
                <a:cs typeface="Arial" panose="020B0604020202020204" pitchFamily="34" charset="0"/>
              </a:rPr>
              <a:t>. </a:t>
            </a:r>
          </a:p>
          <a:p>
            <a:endParaRPr lang="en-ZA" sz="2000" dirty="0">
              <a:latin typeface="Arial" panose="020B0604020202020204" pitchFamily="34" charset="0"/>
              <a:cs typeface="Arial" panose="020B0604020202020204" pitchFamily="34" charset="0"/>
            </a:endParaRPr>
          </a:p>
          <a:p>
            <a:r>
              <a:rPr lang="en-ZA" sz="2000" b="1" dirty="0">
                <a:latin typeface="Arial" panose="020B0604020202020204" pitchFamily="34" charset="0"/>
                <a:cs typeface="Arial" panose="020B0604020202020204" pitchFamily="34" charset="0"/>
              </a:rPr>
              <a:t>How it should be referenced</a:t>
            </a:r>
            <a:r>
              <a:rPr lang="en-ZA" sz="2000" dirty="0">
                <a:latin typeface="Arial" panose="020B0604020202020204" pitchFamily="34" charset="0"/>
                <a:cs typeface="Arial" panose="020B0604020202020204" pitchFamily="34" charset="0"/>
              </a:rPr>
              <a:t>:</a:t>
            </a:r>
          </a:p>
          <a:p>
            <a:r>
              <a:rPr lang="en-ZA" sz="2000" dirty="0" smtClean="0">
                <a:latin typeface="Arial" panose="020B0604020202020204" pitchFamily="34" charset="0"/>
                <a:cs typeface="Arial" panose="020B0604020202020204" pitchFamily="34" charset="0"/>
              </a:rPr>
              <a:t>When </a:t>
            </a:r>
            <a:r>
              <a:rPr lang="en-ZA" sz="2000" dirty="0">
                <a:latin typeface="Arial" panose="020B0604020202020204" pitchFamily="34" charset="0"/>
                <a:cs typeface="Arial" panose="020B0604020202020204" pitchFamily="34" charset="0"/>
              </a:rPr>
              <a:t>a minor reaches majority in South Africa, that is 18 years of age, he or she </a:t>
            </a:r>
            <a:r>
              <a:rPr lang="en-ZA" sz="2000" b="1" dirty="0">
                <a:solidFill>
                  <a:srgbClr val="FF0000"/>
                </a:solidFill>
                <a:latin typeface="Arial" panose="020B0604020202020204" pitchFamily="34" charset="0"/>
                <a:cs typeface="Arial" panose="020B0604020202020204" pitchFamily="34" charset="0"/>
              </a:rPr>
              <a:t>“</a:t>
            </a:r>
            <a:r>
              <a:rPr lang="en-ZA" sz="2000" dirty="0">
                <a:highlight>
                  <a:srgbClr val="FFFF00"/>
                </a:highlight>
                <a:latin typeface="Arial" panose="020B0604020202020204" pitchFamily="34" charset="0"/>
                <a:cs typeface="Arial" panose="020B0604020202020204" pitchFamily="34" charset="0"/>
              </a:rPr>
              <a:t>may ratify a contract he or she initially concluded without the requisite assistance, with the result that the contract becomes fully enforceable with retroactive effect</a:t>
            </a:r>
            <a:r>
              <a:rPr lang="en-ZA" sz="2000" dirty="0">
                <a:solidFill>
                  <a:schemeClr val="tx1"/>
                </a:solidFill>
                <a:highlight>
                  <a:srgbClr val="FFFF00"/>
                </a:highlight>
                <a:latin typeface="Arial" panose="020B0604020202020204" pitchFamily="34" charset="0"/>
                <a:cs typeface="Arial" panose="020B0604020202020204" pitchFamily="34" charset="0"/>
              </a:rPr>
              <a:t>.</a:t>
            </a:r>
            <a:r>
              <a:rPr lang="en-ZA" sz="2000" b="1" dirty="0">
                <a:solidFill>
                  <a:srgbClr val="FF0000"/>
                </a:solidFill>
                <a:highlight>
                  <a:srgbClr val="FFFF00"/>
                </a:highlight>
                <a:latin typeface="Arial" panose="020B0604020202020204" pitchFamily="34" charset="0"/>
                <a:cs typeface="Arial" panose="020B0604020202020204" pitchFamily="34" charset="0"/>
              </a:rPr>
              <a:t>”</a:t>
            </a:r>
            <a:r>
              <a:rPr lang="en-ZA" sz="2000" baseline="30000" dirty="0">
                <a:solidFill>
                  <a:srgbClr val="FF0000"/>
                </a:solidFill>
                <a:highlight>
                  <a:srgbClr val="FFFF00"/>
                </a:highlight>
                <a:latin typeface="Arial" panose="020B0604020202020204" pitchFamily="34" charset="0"/>
                <a:cs typeface="Arial" panose="020B0604020202020204" pitchFamily="34" charset="0"/>
              </a:rPr>
              <a:t>1</a:t>
            </a:r>
            <a:r>
              <a:rPr lang="en-ZA" sz="2000" dirty="0">
                <a:latin typeface="Arial" panose="020B0604020202020204" pitchFamily="34" charset="0"/>
                <a:cs typeface="Arial" panose="020B0604020202020204" pitchFamily="34" charset="0"/>
              </a:rPr>
              <a:t> </a:t>
            </a:r>
          </a:p>
          <a:p>
            <a:endParaRPr lang="en-ZA" sz="2000" dirty="0">
              <a:latin typeface="Arial" panose="020B0604020202020204" pitchFamily="34" charset="0"/>
              <a:cs typeface="Arial" panose="020B0604020202020204" pitchFamily="34" charset="0"/>
            </a:endParaRPr>
          </a:p>
          <a:p>
            <a:r>
              <a:rPr lang="en-ZA" sz="2000" baseline="30000" dirty="0">
                <a:solidFill>
                  <a:srgbClr val="FF0000"/>
                </a:solidFill>
                <a:latin typeface="Arial" panose="020B0604020202020204" pitchFamily="34" charset="0"/>
                <a:cs typeface="Arial" panose="020B0604020202020204" pitchFamily="34" charset="0"/>
              </a:rPr>
              <a:t>1 </a:t>
            </a:r>
            <a:r>
              <a:rPr lang="en-ZA" sz="2000" dirty="0">
                <a:solidFill>
                  <a:srgbClr val="FF0000"/>
                </a:solidFill>
                <a:latin typeface="Arial" panose="020B0604020202020204" pitchFamily="34" charset="0"/>
                <a:cs typeface="Arial" panose="020B0604020202020204" pitchFamily="34" charset="0"/>
              </a:rPr>
              <a:t>J Heaton </a:t>
            </a:r>
            <a:r>
              <a:rPr lang="en-ZA" sz="2000" i="1" dirty="0">
                <a:solidFill>
                  <a:srgbClr val="FF0000"/>
                </a:solidFill>
                <a:latin typeface="Arial" panose="020B0604020202020204" pitchFamily="34" charset="0"/>
                <a:cs typeface="Arial" panose="020B0604020202020204" pitchFamily="34" charset="0"/>
              </a:rPr>
              <a:t>The South African Law of Persons </a:t>
            </a:r>
            <a:r>
              <a:rPr lang="en-ZA" sz="2000" dirty="0">
                <a:solidFill>
                  <a:srgbClr val="FF0000"/>
                </a:solidFill>
                <a:latin typeface="Arial" panose="020B0604020202020204" pitchFamily="34" charset="0"/>
                <a:cs typeface="Arial" panose="020B0604020202020204" pitchFamily="34" charset="0"/>
              </a:rPr>
              <a:t>3 </a:t>
            </a:r>
            <a:r>
              <a:rPr lang="en-ZA" sz="2000" dirty="0" err="1">
                <a:solidFill>
                  <a:srgbClr val="FF0000"/>
                </a:solidFill>
                <a:latin typeface="Arial" panose="020B0604020202020204" pitchFamily="34" charset="0"/>
                <a:cs typeface="Arial" panose="020B0604020202020204" pitchFamily="34" charset="0"/>
              </a:rPr>
              <a:t>ed</a:t>
            </a:r>
            <a:r>
              <a:rPr lang="en-ZA" sz="2000" dirty="0">
                <a:solidFill>
                  <a:srgbClr val="FF0000"/>
                </a:solidFill>
                <a:latin typeface="Arial" panose="020B0604020202020204" pitchFamily="34" charset="0"/>
                <a:cs typeface="Arial" panose="020B0604020202020204" pitchFamily="34" charset="0"/>
              </a:rPr>
              <a:t> (2008) 98.</a:t>
            </a:r>
          </a:p>
        </p:txBody>
      </p:sp>
    </p:spTree>
    <p:extLst>
      <p:ext uri="{BB962C8B-B14F-4D97-AF65-F5344CB8AC3E}">
        <p14:creationId xmlns:p14="http://schemas.microsoft.com/office/powerpoint/2010/main" val="72364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Guidelines</a:t>
            </a:r>
            <a:endParaRPr lang="en-ZA" b="1" dirty="0"/>
          </a:p>
        </p:txBody>
      </p:sp>
      <p:sp>
        <p:nvSpPr>
          <p:cNvPr id="3" name="Content Placeholder 2"/>
          <p:cNvSpPr>
            <a:spLocks noGrp="1"/>
          </p:cNvSpPr>
          <p:nvPr>
            <p:ph idx="1"/>
          </p:nvPr>
        </p:nvSpPr>
        <p:spPr>
          <a:xfrm>
            <a:off x="549230" y="1436915"/>
            <a:ext cx="8055264" cy="4619502"/>
          </a:xfrm>
        </p:spPr>
        <p:txBody>
          <a:bodyPr>
            <a:noAutofit/>
          </a:bodyPr>
          <a:lstStyle/>
          <a:p>
            <a:pPr>
              <a:lnSpc>
                <a:spcPts val="1900"/>
              </a:lnSpc>
            </a:pPr>
            <a:r>
              <a:rPr lang="en-ZA" sz="2400" b="1" dirty="0" smtClean="0">
                <a:latin typeface="Arial" panose="020B0604020202020204" pitchFamily="34" charset="0"/>
                <a:cs typeface="Arial" panose="020B0604020202020204" pitchFamily="34" charset="0"/>
              </a:rPr>
              <a:t>B. Sources </a:t>
            </a:r>
            <a:r>
              <a:rPr lang="en-ZA" sz="2400" b="1" dirty="0">
                <a:latin typeface="Arial" panose="020B0604020202020204" pitchFamily="34" charset="0"/>
                <a:cs typeface="Arial" panose="020B0604020202020204" pitchFamily="34" charset="0"/>
              </a:rPr>
              <a:t>translated from English to Afrikaans or </a:t>
            </a:r>
            <a:r>
              <a:rPr lang="en-ZA" sz="2400" b="1" dirty="0" smtClean="0">
                <a:latin typeface="Arial" panose="020B0604020202020204" pitchFamily="34" charset="0"/>
                <a:cs typeface="Arial" panose="020B0604020202020204" pitchFamily="34" charset="0"/>
              </a:rPr>
              <a:t> </a:t>
            </a:r>
          </a:p>
          <a:p>
            <a:pPr>
              <a:lnSpc>
                <a:spcPts val="1900"/>
              </a:lnSpc>
            </a:pPr>
            <a:r>
              <a:rPr lang="en-ZA" sz="2400" b="1" i="1" dirty="0">
                <a:latin typeface="Arial" panose="020B0604020202020204" pitchFamily="34" charset="0"/>
                <a:cs typeface="Arial" panose="020B0604020202020204" pitchFamily="34" charset="0"/>
              </a:rPr>
              <a:t> </a:t>
            </a:r>
            <a:r>
              <a:rPr lang="en-ZA" sz="2400" b="1" i="1" dirty="0" smtClean="0">
                <a:latin typeface="Arial" panose="020B0604020202020204" pitchFamily="34" charset="0"/>
                <a:cs typeface="Arial" panose="020B0604020202020204" pitchFamily="34" charset="0"/>
              </a:rPr>
              <a:t>    vice </a:t>
            </a:r>
            <a:r>
              <a:rPr lang="en-ZA" sz="2400" b="1" i="1" dirty="0">
                <a:latin typeface="Arial" panose="020B0604020202020204" pitchFamily="34" charset="0"/>
                <a:cs typeface="Arial" panose="020B0604020202020204" pitchFamily="34" charset="0"/>
              </a:rPr>
              <a:t>versa</a:t>
            </a:r>
            <a:r>
              <a:rPr lang="en-ZA" sz="2400" b="1" dirty="0">
                <a:latin typeface="Arial" panose="020B0604020202020204" pitchFamily="34" charset="0"/>
                <a:cs typeface="Arial" panose="020B0604020202020204" pitchFamily="34" charset="0"/>
              </a:rPr>
              <a:t> </a:t>
            </a:r>
          </a:p>
          <a:p>
            <a:pPr>
              <a:lnSpc>
                <a:spcPts val="1900"/>
              </a:lnSpc>
            </a:pPr>
            <a:endParaRPr lang="en-ZA" sz="800" dirty="0" smtClean="0">
              <a:latin typeface="Arial" panose="020B0604020202020204" pitchFamily="34" charset="0"/>
              <a:cs typeface="Arial" panose="020B0604020202020204" pitchFamily="34" charset="0"/>
            </a:endParaRPr>
          </a:p>
          <a:p>
            <a:pPr>
              <a:lnSpc>
                <a:spcPts val="1900"/>
              </a:lnSpc>
            </a:pPr>
            <a:r>
              <a:rPr lang="en-ZA" sz="2000" b="1" dirty="0">
                <a:latin typeface="Arial" panose="020B0604020202020204" pitchFamily="34" charset="0"/>
                <a:cs typeface="Arial" panose="020B0604020202020204" pitchFamily="34" charset="0"/>
              </a:rPr>
              <a:t>English source</a:t>
            </a:r>
            <a:r>
              <a:rPr lang="en-ZA" sz="2000" dirty="0" smtClean="0">
                <a:latin typeface="Arial" panose="020B0604020202020204" pitchFamily="34" charset="0"/>
                <a:cs typeface="Arial" panose="020B0604020202020204" pitchFamily="34" charset="0"/>
              </a:rPr>
              <a:t>:</a:t>
            </a:r>
          </a:p>
          <a:p>
            <a:pPr>
              <a:lnSpc>
                <a:spcPts val="1900"/>
              </a:lnSpc>
            </a:pPr>
            <a:endParaRPr lang="en-ZA" sz="2000" dirty="0">
              <a:latin typeface="Arial" panose="020B0604020202020204" pitchFamily="34" charset="0"/>
              <a:cs typeface="Arial" panose="020B0604020202020204" pitchFamily="34" charset="0"/>
            </a:endParaRPr>
          </a:p>
          <a:p>
            <a:pPr algn="just">
              <a:lnSpc>
                <a:spcPts val="1900"/>
              </a:lnSpc>
            </a:pPr>
            <a:r>
              <a:rPr lang="en-ZA" sz="2000" dirty="0">
                <a:latin typeface="Arial" panose="020B0604020202020204" pitchFamily="34" charset="0"/>
                <a:cs typeface="Arial" panose="020B0604020202020204" pitchFamily="34" charset="0"/>
              </a:rPr>
              <a:t>Parties must adhere to a minimum threshold of mutual respect in which the unreasonable and one-sided promotion of one’s own interest at the expense of the other infringes the principle of good faith to such a degree as to outweigh the public interest in the sanctity of contracts.</a:t>
            </a:r>
            <a:r>
              <a:rPr lang="en-ZA" sz="2000" baseline="30000" dirty="0">
                <a:latin typeface="Arial" panose="020B0604020202020204" pitchFamily="34" charset="0"/>
                <a:cs typeface="Arial" panose="020B0604020202020204" pitchFamily="34" charset="0"/>
              </a:rPr>
              <a:t> </a:t>
            </a:r>
            <a:endParaRPr lang="en-ZA" sz="2000" baseline="30000" dirty="0" smtClean="0">
              <a:latin typeface="Arial" panose="020B0604020202020204" pitchFamily="34" charset="0"/>
              <a:cs typeface="Arial" panose="020B0604020202020204" pitchFamily="34" charset="0"/>
            </a:endParaRPr>
          </a:p>
          <a:p>
            <a:pPr algn="just">
              <a:lnSpc>
                <a:spcPts val="1900"/>
              </a:lnSpc>
            </a:pPr>
            <a:endParaRPr lang="en-ZA" sz="2000" dirty="0">
              <a:latin typeface="Arial" panose="020B0604020202020204" pitchFamily="34" charset="0"/>
              <a:cs typeface="Arial" panose="020B0604020202020204" pitchFamily="34" charset="0"/>
            </a:endParaRPr>
          </a:p>
          <a:p>
            <a:pPr algn="just">
              <a:lnSpc>
                <a:spcPts val="1900"/>
              </a:lnSpc>
            </a:pPr>
            <a:r>
              <a:rPr lang="en-ZA" sz="2000" dirty="0" smtClean="0">
                <a:latin typeface="Arial" panose="020B0604020202020204" pitchFamily="34" charset="0"/>
                <a:cs typeface="Arial" panose="020B0604020202020204" pitchFamily="34" charset="0"/>
              </a:rPr>
              <a:t>[</a:t>
            </a:r>
            <a:r>
              <a:rPr lang="en-ZA" sz="2000" dirty="0">
                <a:latin typeface="Arial" panose="020B0604020202020204" pitchFamily="34" charset="0"/>
                <a:cs typeface="Arial" panose="020B0604020202020204" pitchFamily="34" charset="0"/>
              </a:rPr>
              <a:t>R Zimmermann “Good Faith and Equity” in R Zimmerman &amp; D </a:t>
            </a:r>
            <a:r>
              <a:rPr lang="en-ZA" sz="2000" dirty="0" err="1">
                <a:latin typeface="Arial" panose="020B0604020202020204" pitchFamily="34" charset="0"/>
                <a:cs typeface="Arial" panose="020B0604020202020204" pitchFamily="34" charset="0"/>
              </a:rPr>
              <a:t>Visser</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eds</a:t>
            </a:r>
            <a:r>
              <a:rPr lang="en-ZA" sz="2000" dirty="0">
                <a:latin typeface="Arial" panose="020B0604020202020204" pitchFamily="34" charset="0"/>
                <a:cs typeface="Arial" panose="020B0604020202020204" pitchFamily="34" charset="0"/>
              </a:rPr>
              <a:t>) </a:t>
            </a:r>
            <a:r>
              <a:rPr lang="en-ZA" sz="2000" i="1" dirty="0">
                <a:latin typeface="Arial" panose="020B0604020202020204" pitchFamily="34" charset="0"/>
                <a:cs typeface="Arial" panose="020B0604020202020204" pitchFamily="34" charset="0"/>
              </a:rPr>
              <a:t>Southern Cross: Civil and Common Law in South</a:t>
            </a:r>
            <a:r>
              <a:rPr lang="en-ZA" sz="2000" dirty="0">
                <a:latin typeface="Arial" panose="020B0604020202020204" pitchFamily="34" charset="0"/>
                <a:cs typeface="Arial" panose="020B0604020202020204" pitchFamily="34" charset="0"/>
              </a:rPr>
              <a:t> </a:t>
            </a:r>
            <a:r>
              <a:rPr lang="en-ZA" sz="2000" i="1" dirty="0">
                <a:latin typeface="Arial" panose="020B0604020202020204" pitchFamily="34" charset="0"/>
                <a:cs typeface="Arial" panose="020B0604020202020204" pitchFamily="34" charset="0"/>
              </a:rPr>
              <a:t>Africa</a:t>
            </a:r>
            <a:r>
              <a:rPr lang="en-ZA" sz="2000" dirty="0">
                <a:latin typeface="Arial" panose="020B0604020202020204" pitchFamily="34" charset="0"/>
                <a:cs typeface="Arial" panose="020B0604020202020204" pitchFamily="34" charset="0"/>
              </a:rPr>
              <a:t> (1996) 259 259-260</a:t>
            </a:r>
            <a:r>
              <a:rPr lang="en-ZA"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272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Guidelines</a:t>
            </a:r>
            <a:endParaRPr lang="en-ZA" dirty="0"/>
          </a:p>
        </p:txBody>
      </p:sp>
      <p:sp>
        <p:nvSpPr>
          <p:cNvPr id="3" name="Content Placeholder 2"/>
          <p:cNvSpPr>
            <a:spLocks noGrp="1"/>
          </p:cNvSpPr>
          <p:nvPr>
            <p:ph idx="1"/>
          </p:nvPr>
        </p:nvSpPr>
        <p:spPr>
          <a:xfrm>
            <a:off x="549230" y="1567543"/>
            <a:ext cx="8055264" cy="4687448"/>
          </a:xfrm>
        </p:spPr>
        <p:txBody>
          <a:bodyPr>
            <a:normAutofit/>
          </a:bodyPr>
          <a:lstStyle/>
          <a:p>
            <a:pPr>
              <a:lnSpc>
                <a:spcPts val="1900"/>
              </a:lnSpc>
            </a:pPr>
            <a:r>
              <a:rPr lang="en-ZA" sz="2000" b="1" dirty="0">
                <a:latin typeface="Arial" panose="020B0604020202020204" pitchFamily="34" charset="0"/>
                <a:cs typeface="Arial" panose="020B0604020202020204" pitchFamily="34" charset="0"/>
              </a:rPr>
              <a:t>How it should be referenced</a:t>
            </a:r>
            <a:r>
              <a:rPr lang="en-ZA" sz="2000" b="1" dirty="0" smtClean="0">
                <a:latin typeface="Arial" panose="020B0604020202020204" pitchFamily="34" charset="0"/>
                <a:cs typeface="Arial" panose="020B0604020202020204" pitchFamily="34" charset="0"/>
              </a:rPr>
              <a:t>:</a:t>
            </a:r>
          </a:p>
          <a:p>
            <a:pPr>
              <a:lnSpc>
                <a:spcPts val="1900"/>
              </a:lnSpc>
            </a:pPr>
            <a:endParaRPr lang="en-ZA" sz="2000" b="1" dirty="0">
              <a:latin typeface="Arial" panose="020B0604020202020204" pitchFamily="34" charset="0"/>
              <a:cs typeface="Arial" panose="020B0604020202020204" pitchFamily="34" charset="0"/>
            </a:endParaRPr>
          </a:p>
          <a:p>
            <a:pPr algn="just">
              <a:lnSpc>
                <a:spcPts val="1900"/>
              </a:lnSpc>
            </a:pPr>
            <a:r>
              <a:rPr lang="en-ZA" sz="2000" dirty="0" err="1">
                <a:latin typeface="Arial" panose="020B0604020202020204" pitchFamily="34" charset="0"/>
                <a:cs typeface="Arial" panose="020B0604020202020204" pitchFamily="34" charset="0"/>
              </a:rPr>
              <a:t>Partye</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moet</a:t>
            </a:r>
            <a:r>
              <a:rPr lang="en-ZA" sz="2000" dirty="0">
                <a:latin typeface="Arial" panose="020B0604020202020204" pitchFamily="34" charset="0"/>
                <a:cs typeface="Arial" panose="020B0604020202020204" pitchFamily="34" charset="0"/>
              </a:rPr>
              <a:t> ’n minimum </a:t>
            </a:r>
            <a:r>
              <a:rPr lang="en-ZA" sz="2000" dirty="0" err="1">
                <a:latin typeface="Arial" panose="020B0604020202020204" pitchFamily="34" charset="0"/>
                <a:cs typeface="Arial" panose="020B0604020202020204" pitchFamily="34" charset="0"/>
              </a:rPr>
              <a:t>drumpel</a:t>
            </a:r>
            <a:r>
              <a:rPr lang="en-ZA" sz="2000" dirty="0">
                <a:latin typeface="Arial" panose="020B0604020202020204" pitchFamily="34" charset="0"/>
                <a:cs typeface="Arial" panose="020B0604020202020204" pitchFamily="34" charset="0"/>
              </a:rPr>
              <a:t> van </a:t>
            </a:r>
            <a:r>
              <a:rPr lang="en-ZA" sz="2000" dirty="0" err="1">
                <a:latin typeface="Arial" panose="020B0604020202020204" pitchFamily="34" charset="0"/>
                <a:cs typeface="Arial" panose="020B0604020202020204" pitchFamily="34" charset="0"/>
              </a:rPr>
              <a:t>wedersydse</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respek</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nakom</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waar</a:t>
            </a:r>
            <a:r>
              <a:rPr lang="en-ZA" sz="2000" dirty="0">
                <a:latin typeface="Arial" panose="020B0604020202020204" pitchFamily="34" charset="0"/>
                <a:cs typeface="Arial" panose="020B0604020202020204" pitchFamily="34" charset="0"/>
              </a:rPr>
              <a:t> die </a:t>
            </a:r>
            <a:r>
              <a:rPr lang="en-ZA" sz="2000" dirty="0" err="1">
                <a:latin typeface="Arial" panose="020B0604020202020204" pitchFamily="34" charset="0"/>
                <a:cs typeface="Arial" panose="020B0604020202020204" pitchFamily="34" charset="0"/>
              </a:rPr>
              <a:t>onredelike</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en</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eensydige</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bevordering</a:t>
            </a:r>
            <a:r>
              <a:rPr lang="en-ZA" sz="2000" dirty="0">
                <a:latin typeface="Arial" panose="020B0604020202020204" pitchFamily="34" charset="0"/>
                <a:cs typeface="Arial" panose="020B0604020202020204" pitchFamily="34" charset="0"/>
              </a:rPr>
              <a:t> van </a:t>
            </a:r>
            <a:r>
              <a:rPr lang="en-ZA" sz="2000" dirty="0" err="1">
                <a:latin typeface="Arial" panose="020B0604020202020204" pitchFamily="34" charset="0"/>
                <a:cs typeface="Arial" panose="020B0604020202020204" pitchFamily="34" charset="0"/>
              </a:rPr>
              <a:t>een</a:t>
            </a:r>
            <a:r>
              <a:rPr lang="en-ZA" sz="2000" dirty="0">
                <a:latin typeface="Arial" panose="020B0604020202020204" pitchFamily="34" charset="0"/>
                <a:cs typeface="Arial" panose="020B0604020202020204" pitchFamily="34" charset="0"/>
              </a:rPr>
              <a:t> party se </a:t>
            </a:r>
            <a:r>
              <a:rPr lang="en-ZA" sz="2000" dirty="0" err="1">
                <a:latin typeface="Arial" panose="020B0604020202020204" pitchFamily="34" charset="0"/>
                <a:cs typeface="Arial" panose="020B0604020202020204" pitchFamily="34" charset="0"/>
              </a:rPr>
              <a:t>eie</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belang</a:t>
            </a:r>
            <a:r>
              <a:rPr lang="en-ZA" sz="2000" dirty="0">
                <a:latin typeface="Arial" panose="020B0604020202020204" pitchFamily="34" charset="0"/>
                <a:cs typeface="Arial" panose="020B0604020202020204" pitchFamily="34" charset="0"/>
              </a:rPr>
              <a:t> ten </a:t>
            </a:r>
            <a:r>
              <a:rPr lang="en-ZA" sz="2000" dirty="0" err="1">
                <a:latin typeface="Arial" panose="020B0604020202020204" pitchFamily="34" charset="0"/>
                <a:cs typeface="Arial" panose="020B0604020202020204" pitchFamily="34" charset="0"/>
              </a:rPr>
              <a:t>koste</a:t>
            </a:r>
            <a:r>
              <a:rPr lang="en-ZA" sz="2000" dirty="0">
                <a:latin typeface="Arial" panose="020B0604020202020204" pitchFamily="34" charset="0"/>
                <a:cs typeface="Arial" panose="020B0604020202020204" pitchFamily="34" charset="0"/>
              </a:rPr>
              <a:t> van die </a:t>
            </a:r>
            <a:r>
              <a:rPr lang="en-ZA" sz="2000" dirty="0" err="1">
                <a:latin typeface="Arial" panose="020B0604020202020204" pitchFamily="34" charset="0"/>
                <a:cs typeface="Arial" panose="020B0604020202020204" pitchFamily="34" charset="0"/>
              </a:rPr>
              <a:t>ander</a:t>
            </a:r>
            <a:r>
              <a:rPr lang="en-ZA" sz="2000" dirty="0">
                <a:latin typeface="Arial" panose="020B0604020202020204" pitchFamily="34" charset="0"/>
                <a:cs typeface="Arial" panose="020B0604020202020204" pitchFamily="34" charset="0"/>
              </a:rPr>
              <a:t>, die </a:t>
            </a:r>
            <a:r>
              <a:rPr lang="en-ZA" sz="2000" dirty="0" err="1">
                <a:latin typeface="Arial" panose="020B0604020202020204" pitchFamily="34" charset="0"/>
                <a:cs typeface="Arial" panose="020B0604020202020204" pitchFamily="34" charset="0"/>
              </a:rPr>
              <a:t>beginsel</a:t>
            </a:r>
            <a:r>
              <a:rPr lang="en-ZA" sz="2000" dirty="0">
                <a:latin typeface="Arial" panose="020B0604020202020204" pitchFamily="34" charset="0"/>
                <a:cs typeface="Arial" panose="020B0604020202020204" pitchFamily="34" charset="0"/>
              </a:rPr>
              <a:t> van </a:t>
            </a:r>
            <a:r>
              <a:rPr lang="en-ZA" sz="2000" dirty="0" err="1">
                <a:latin typeface="Arial" panose="020B0604020202020204" pitchFamily="34" charset="0"/>
                <a:cs typeface="Arial" panose="020B0604020202020204" pitchFamily="34" charset="0"/>
              </a:rPr>
              <a:t>goedertrou</a:t>
            </a:r>
            <a:r>
              <a:rPr lang="en-ZA" sz="2000" dirty="0">
                <a:latin typeface="Arial" panose="020B0604020202020204" pitchFamily="34" charset="0"/>
                <a:cs typeface="Arial" panose="020B0604020202020204" pitchFamily="34" charset="0"/>
              </a:rPr>
              <a:t> in so ’n mate </a:t>
            </a:r>
            <a:r>
              <a:rPr lang="en-ZA" sz="2000" dirty="0" err="1">
                <a:latin typeface="Arial" panose="020B0604020202020204" pitchFamily="34" charset="0"/>
                <a:cs typeface="Arial" panose="020B0604020202020204" pitchFamily="34" charset="0"/>
              </a:rPr>
              <a:t>skend</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dat</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dit</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swaarder</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weeg</a:t>
            </a:r>
            <a:r>
              <a:rPr lang="en-ZA" sz="2000" dirty="0">
                <a:latin typeface="Arial" panose="020B0604020202020204" pitchFamily="34" charset="0"/>
                <a:cs typeface="Arial" panose="020B0604020202020204" pitchFamily="34" charset="0"/>
              </a:rPr>
              <a:t> as die </a:t>
            </a:r>
            <a:r>
              <a:rPr lang="en-ZA" sz="2000" dirty="0" err="1">
                <a:latin typeface="Arial" panose="020B0604020202020204" pitchFamily="34" charset="0"/>
                <a:cs typeface="Arial" panose="020B0604020202020204" pitchFamily="34" charset="0"/>
              </a:rPr>
              <a:t>openbare</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belang</a:t>
            </a:r>
            <a:r>
              <a:rPr lang="en-ZA" sz="2000" dirty="0">
                <a:latin typeface="Arial" panose="020B0604020202020204" pitchFamily="34" charset="0"/>
                <a:cs typeface="Arial" panose="020B0604020202020204" pitchFamily="34" charset="0"/>
              </a:rPr>
              <a:t> in die </a:t>
            </a:r>
            <a:r>
              <a:rPr lang="en-ZA" sz="2000" dirty="0" err="1">
                <a:latin typeface="Arial" panose="020B0604020202020204" pitchFamily="34" charset="0"/>
                <a:cs typeface="Arial" panose="020B0604020202020204" pitchFamily="34" charset="0"/>
              </a:rPr>
              <a:t>onskendbaarheid</a:t>
            </a:r>
            <a:r>
              <a:rPr lang="en-ZA" sz="2000" dirty="0">
                <a:latin typeface="Arial" panose="020B0604020202020204" pitchFamily="34" charset="0"/>
                <a:cs typeface="Arial" panose="020B0604020202020204" pitchFamily="34" charset="0"/>
              </a:rPr>
              <a:t> van kontrakte.</a:t>
            </a:r>
            <a:r>
              <a:rPr lang="en-ZA" sz="2000" b="1" baseline="30000" dirty="0">
                <a:solidFill>
                  <a:srgbClr val="FF0000"/>
                </a:solidFill>
                <a:latin typeface="Arial" panose="020B0604020202020204" pitchFamily="34" charset="0"/>
                <a:cs typeface="Arial" panose="020B0604020202020204" pitchFamily="34" charset="0"/>
              </a:rPr>
              <a:t>2 </a:t>
            </a:r>
            <a:r>
              <a:rPr lang="en-ZA" sz="2000" b="1" dirty="0">
                <a:solidFill>
                  <a:srgbClr val="FF0000"/>
                </a:solidFill>
                <a:latin typeface="Arial" panose="020B0604020202020204" pitchFamily="34" charset="0"/>
                <a:cs typeface="Arial" panose="020B0604020202020204" pitchFamily="34" charset="0"/>
              </a:rPr>
              <a:t>[</a:t>
            </a:r>
            <a:r>
              <a:rPr lang="en-ZA" sz="2000" b="1" dirty="0" err="1">
                <a:solidFill>
                  <a:srgbClr val="FF0000"/>
                </a:solidFill>
                <a:latin typeface="Arial" panose="020B0604020202020204" pitchFamily="34" charset="0"/>
                <a:cs typeface="Arial" panose="020B0604020202020204" pitchFamily="34" charset="0"/>
              </a:rPr>
              <a:t>eie</a:t>
            </a:r>
            <a:r>
              <a:rPr lang="en-ZA" sz="2000" b="1" dirty="0">
                <a:solidFill>
                  <a:srgbClr val="FF0000"/>
                </a:solidFill>
                <a:latin typeface="Arial" panose="020B0604020202020204" pitchFamily="34" charset="0"/>
                <a:cs typeface="Arial" panose="020B0604020202020204" pitchFamily="34" charset="0"/>
              </a:rPr>
              <a:t> </a:t>
            </a:r>
            <a:r>
              <a:rPr lang="en-ZA" sz="2000" b="1" dirty="0" err="1">
                <a:solidFill>
                  <a:srgbClr val="FF0000"/>
                </a:solidFill>
                <a:latin typeface="Arial" panose="020B0604020202020204" pitchFamily="34" charset="0"/>
                <a:cs typeface="Arial" panose="020B0604020202020204" pitchFamily="34" charset="0"/>
              </a:rPr>
              <a:t>vertaling</a:t>
            </a:r>
            <a:r>
              <a:rPr lang="en-ZA" sz="2000" b="1" dirty="0" smtClean="0">
                <a:solidFill>
                  <a:srgbClr val="FF0000"/>
                </a:solidFill>
                <a:latin typeface="Arial" panose="020B0604020202020204" pitchFamily="34" charset="0"/>
                <a:cs typeface="Arial" panose="020B0604020202020204" pitchFamily="34" charset="0"/>
              </a:rPr>
              <a:t>]</a:t>
            </a:r>
          </a:p>
          <a:p>
            <a:pPr algn="just">
              <a:lnSpc>
                <a:spcPts val="1900"/>
              </a:lnSpc>
            </a:pPr>
            <a:endParaRPr lang="en-ZA" sz="2000" dirty="0">
              <a:solidFill>
                <a:srgbClr val="FF0000"/>
              </a:solidFill>
              <a:latin typeface="Arial" panose="020B0604020202020204" pitchFamily="34" charset="0"/>
              <a:cs typeface="Arial" panose="020B0604020202020204" pitchFamily="34" charset="0"/>
            </a:endParaRPr>
          </a:p>
          <a:p>
            <a:pPr algn="just">
              <a:lnSpc>
                <a:spcPts val="1900"/>
              </a:lnSpc>
            </a:pPr>
            <a:r>
              <a:rPr lang="en-ZA" sz="2000" u="sng" dirty="0" smtClean="0">
                <a:latin typeface="Arial" panose="020B0604020202020204" pitchFamily="34" charset="0"/>
                <a:cs typeface="Arial" panose="020B0604020202020204" pitchFamily="34" charset="0"/>
              </a:rPr>
              <a:t>Footnote</a:t>
            </a:r>
            <a:r>
              <a:rPr lang="en-ZA" sz="2000" dirty="0">
                <a:latin typeface="Arial" panose="020B0604020202020204" pitchFamily="34" charset="0"/>
                <a:cs typeface="Arial" panose="020B0604020202020204" pitchFamily="34" charset="0"/>
              </a:rPr>
              <a:t>: </a:t>
            </a:r>
          </a:p>
          <a:p>
            <a:pPr algn="just">
              <a:lnSpc>
                <a:spcPts val="1900"/>
              </a:lnSpc>
            </a:pPr>
            <a:r>
              <a:rPr lang="en-ZA" sz="2000" baseline="30000" dirty="0">
                <a:latin typeface="Arial" panose="020B0604020202020204" pitchFamily="34" charset="0"/>
                <a:cs typeface="Arial" panose="020B0604020202020204" pitchFamily="34" charset="0"/>
              </a:rPr>
              <a:t>2</a:t>
            </a:r>
            <a:r>
              <a:rPr lang="en-ZA" sz="2000" dirty="0">
                <a:latin typeface="Arial" panose="020B0604020202020204" pitchFamily="34" charset="0"/>
                <a:cs typeface="Arial" panose="020B0604020202020204" pitchFamily="34" charset="0"/>
              </a:rPr>
              <a:t> R Zimmermann “Good Faith and Equity” in R Zimmerman &amp; D </a:t>
            </a:r>
            <a:r>
              <a:rPr lang="en-ZA" sz="2000" dirty="0" err="1">
                <a:latin typeface="Arial" panose="020B0604020202020204" pitchFamily="34" charset="0"/>
                <a:cs typeface="Arial" panose="020B0604020202020204" pitchFamily="34" charset="0"/>
              </a:rPr>
              <a:t>Visser</a:t>
            </a:r>
            <a:r>
              <a:rPr lang="en-ZA" sz="2000" dirty="0">
                <a:latin typeface="Arial" panose="020B0604020202020204" pitchFamily="34" charset="0"/>
                <a:cs typeface="Arial" panose="020B0604020202020204" pitchFamily="34" charset="0"/>
              </a:rPr>
              <a:t> (</a:t>
            </a:r>
            <a:r>
              <a:rPr lang="en-ZA" sz="2000" dirty="0" err="1">
                <a:latin typeface="Arial" panose="020B0604020202020204" pitchFamily="34" charset="0"/>
                <a:cs typeface="Arial" panose="020B0604020202020204" pitchFamily="34" charset="0"/>
              </a:rPr>
              <a:t>eds</a:t>
            </a:r>
            <a:r>
              <a:rPr lang="en-ZA" sz="2000" dirty="0">
                <a:latin typeface="Arial" panose="020B0604020202020204" pitchFamily="34" charset="0"/>
                <a:cs typeface="Arial" panose="020B0604020202020204" pitchFamily="34" charset="0"/>
              </a:rPr>
              <a:t>) </a:t>
            </a:r>
            <a:r>
              <a:rPr lang="en-ZA" sz="2000" i="1" dirty="0">
                <a:latin typeface="Arial" panose="020B0604020202020204" pitchFamily="34" charset="0"/>
                <a:cs typeface="Arial" panose="020B0604020202020204" pitchFamily="34" charset="0"/>
              </a:rPr>
              <a:t>Southern Cross: Civil and Common Law in South</a:t>
            </a:r>
            <a:r>
              <a:rPr lang="en-ZA" sz="2000" dirty="0">
                <a:latin typeface="Arial" panose="020B0604020202020204" pitchFamily="34" charset="0"/>
                <a:cs typeface="Arial" panose="020B0604020202020204" pitchFamily="34" charset="0"/>
              </a:rPr>
              <a:t> </a:t>
            </a:r>
            <a:r>
              <a:rPr lang="en-ZA" sz="2000" i="1" dirty="0">
                <a:latin typeface="Arial" panose="020B0604020202020204" pitchFamily="34" charset="0"/>
                <a:cs typeface="Arial" panose="020B0604020202020204" pitchFamily="34" charset="0"/>
              </a:rPr>
              <a:t>Africa</a:t>
            </a:r>
            <a:r>
              <a:rPr lang="en-ZA" sz="2000" dirty="0">
                <a:latin typeface="Arial" panose="020B0604020202020204" pitchFamily="34" charset="0"/>
                <a:cs typeface="Arial" panose="020B0604020202020204" pitchFamily="34" charset="0"/>
              </a:rPr>
              <a:t> (1996) 259 259-260. </a:t>
            </a:r>
            <a:endParaRPr lang="en-ZA" sz="2000" dirty="0"/>
          </a:p>
        </p:txBody>
      </p:sp>
    </p:spTree>
    <p:extLst>
      <p:ext uri="{BB962C8B-B14F-4D97-AF65-F5344CB8AC3E}">
        <p14:creationId xmlns:p14="http://schemas.microsoft.com/office/powerpoint/2010/main" val="117191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Guidelines</a:t>
            </a:r>
            <a:endParaRPr lang="en-ZA" dirty="0"/>
          </a:p>
        </p:txBody>
      </p:sp>
      <p:sp>
        <p:nvSpPr>
          <p:cNvPr id="3" name="Content Placeholder 2"/>
          <p:cNvSpPr>
            <a:spLocks noGrp="1"/>
          </p:cNvSpPr>
          <p:nvPr>
            <p:ph idx="1"/>
          </p:nvPr>
        </p:nvSpPr>
        <p:spPr>
          <a:xfrm>
            <a:off x="549230" y="1413164"/>
            <a:ext cx="8055264" cy="4841827"/>
          </a:xfrm>
        </p:spPr>
        <p:txBody>
          <a:bodyPr/>
          <a:lstStyle/>
          <a:p>
            <a:r>
              <a:rPr lang="en-ZA" sz="2400" b="1" dirty="0" smtClean="0"/>
              <a:t>C. Paraphrasing</a:t>
            </a:r>
            <a:endParaRPr lang="en-ZA" sz="2400" b="1" dirty="0"/>
          </a:p>
          <a:p>
            <a:endParaRPr lang="en-ZA" dirty="0" smtClean="0"/>
          </a:p>
          <a:p>
            <a:pPr algn="just"/>
            <a:r>
              <a:rPr lang="en-ZA" sz="2000" b="1" dirty="0">
                <a:latin typeface="Arial" panose="020B0604020202020204" pitchFamily="34" charset="0"/>
                <a:cs typeface="Arial" panose="020B0604020202020204" pitchFamily="34" charset="0"/>
              </a:rPr>
              <a:t>Excerpt from original source</a:t>
            </a:r>
            <a:r>
              <a:rPr lang="en-ZA" sz="2000" dirty="0" smtClean="0">
                <a:latin typeface="Arial" panose="020B0604020202020204" pitchFamily="34" charset="0"/>
                <a:cs typeface="Arial" panose="020B0604020202020204" pitchFamily="34" charset="0"/>
              </a:rPr>
              <a:t>:</a:t>
            </a:r>
          </a:p>
          <a:p>
            <a:pPr algn="just"/>
            <a:endParaRPr lang="en-ZA" sz="2000"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Even if the defence of disciplinary chastisement were effectively to disappear the defence of mistaken belief that moderate corporal chastisement for educational purposes is allowed (that is, putative disciplinary chastisement), being a defence excluding fault in the form of knowledge of unlawfulness, might still be available in principle.  </a:t>
            </a:r>
            <a:endParaRPr lang="en-ZA" sz="2000" dirty="0" smtClean="0">
              <a:latin typeface="Arial" panose="020B0604020202020204" pitchFamily="34" charset="0"/>
              <a:cs typeface="Arial" panose="020B0604020202020204" pitchFamily="34" charset="0"/>
            </a:endParaRPr>
          </a:p>
          <a:p>
            <a:pPr algn="just"/>
            <a:endParaRPr lang="en-ZA" sz="2000"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[JM </a:t>
            </a:r>
            <a:r>
              <a:rPr lang="en-ZA" sz="2000" dirty="0" err="1">
                <a:latin typeface="Arial" panose="020B0604020202020204" pitchFamily="34" charset="0"/>
                <a:cs typeface="Arial" panose="020B0604020202020204" pitchFamily="34" charset="0"/>
              </a:rPr>
              <a:t>Burchell</a:t>
            </a:r>
            <a:r>
              <a:rPr lang="en-ZA" sz="2000" dirty="0">
                <a:latin typeface="Arial" panose="020B0604020202020204" pitchFamily="34" charset="0"/>
                <a:cs typeface="Arial" panose="020B0604020202020204" pitchFamily="34" charset="0"/>
              </a:rPr>
              <a:t> </a:t>
            </a:r>
            <a:r>
              <a:rPr lang="en-ZA" sz="2000" i="1" dirty="0">
                <a:latin typeface="Arial" panose="020B0604020202020204" pitchFamily="34" charset="0"/>
                <a:cs typeface="Arial" panose="020B0604020202020204" pitchFamily="34" charset="0"/>
              </a:rPr>
              <a:t>Principles of Criminal Law</a:t>
            </a:r>
            <a:r>
              <a:rPr lang="en-ZA" sz="2000" dirty="0">
                <a:latin typeface="Arial" panose="020B0604020202020204" pitchFamily="34" charset="0"/>
                <a:cs typeface="Arial" panose="020B0604020202020204" pitchFamily="34" charset="0"/>
              </a:rPr>
              <a:t> 4 </a:t>
            </a:r>
            <a:r>
              <a:rPr lang="en-ZA" sz="2000" dirty="0" err="1">
                <a:latin typeface="Arial" panose="020B0604020202020204" pitchFamily="34" charset="0"/>
                <a:cs typeface="Arial" panose="020B0604020202020204" pitchFamily="34" charset="0"/>
              </a:rPr>
              <a:t>ed</a:t>
            </a:r>
            <a:r>
              <a:rPr lang="en-ZA" sz="2000" dirty="0">
                <a:latin typeface="Arial" panose="020B0604020202020204" pitchFamily="34" charset="0"/>
                <a:cs typeface="Arial" panose="020B0604020202020204" pitchFamily="34" charset="0"/>
              </a:rPr>
              <a:t> (2013) 202.]</a:t>
            </a:r>
          </a:p>
          <a:p>
            <a:endParaRPr lang="en-ZA" dirty="0"/>
          </a:p>
        </p:txBody>
      </p:sp>
    </p:spTree>
    <p:extLst>
      <p:ext uri="{BB962C8B-B14F-4D97-AF65-F5344CB8AC3E}">
        <p14:creationId xmlns:p14="http://schemas.microsoft.com/office/powerpoint/2010/main" val="376024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Guidelines</a:t>
            </a:r>
            <a:endParaRPr lang="en-ZA" dirty="0"/>
          </a:p>
        </p:txBody>
      </p:sp>
      <p:sp>
        <p:nvSpPr>
          <p:cNvPr id="3" name="Content Placeholder 2"/>
          <p:cNvSpPr>
            <a:spLocks noGrp="1"/>
          </p:cNvSpPr>
          <p:nvPr>
            <p:ph idx="1"/>
          </p:nvPr>
        </p:nvSpPr>
        <p:spPr>
          <a:xfrm>
            <a:off x="549230" y="1496291"/>
            <a:ext cx="8055264" cy="4758700"/>
          </a:xfrm>
        </p:spPr>
        <p:txBody>
          <a:bodyPr/>
          <a:lstStyle/>
          <a:p>
            <a:pPr algn="just"/>
            <a:r>
              <a:rPr lang="en-ZA" sz="2000" b="1" dirty="0" smtClean="0">
                <a:latin typeface="Arial" panose="020B0604020202020204" pitchFamily="34" charset="0"/>
                <a:cs typeface="Arial" panose="020B0604020202020204" pitchFamily="34" charset="0"/>
              </a:rPr>
              <a:t>How it should be referenced:</a:t>
            </a:r>
          </a:p>
          <a:p>
            <a:pPr algn="just"/>
            <a:endParaRPr lang="en-ZA" sz="2000" b="1"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Although the defence of disciplinary chastisement might disappear, the misguided belief that reasonable physical punishment used for educational purposes is permitted, this being a defence not including liability in the form of knowledge of unlawfulness, might still exist in principle.</a:t>
            </a:r>
            <a:r>
              <a:rPr lang="en-ZA" sz="2000" b="1" baseline="30000" dirty="0">
                <a:latin typeface="Arial" panose="020B0604020202020204" pitchFamily="34" charset="0"/>
                <a:cs typeface="Arial" panose="020B0604020202020204" pitchFamily="34" charset="0"/>
              </a:rPr>
              <a:t>1</a:t>
            </a:r>
            <a:endParaRPr lang="en-ZA" sz="2000" dirty="0">
              <a:latin typeface="Arial" panose="020B0604020202020204" pitchFamily="34" charset="0"/>
              <a:cs typeface="Arial" panose="020B0604020202020204" pitchFamily="34" charset="0"/>
            </a:endParaRPr>
          </a:p>
          <a:p>
            <a:pPr algn="just"/>
            <a:r>
              <a:rPr lang="en-ZA" sz="2000" baseline="30000" dirty="0">
                <a:latin typeface="Arial" panose="020B0604020202020204" pitchFamily="34" charset="0"/>
                <a:cs typeface="Arial" panose="020B0604020202020204" pitchFamily="34" charset="0"/>
              </a:rPr>
              <a:t> </a:t>
            </a:r>
            <a:endParaRPr lang="en-ZA" sz="2000" dirty="0">
              <a:latin typeface="Arial" panose="020B0604020202020204" pitchFamily="34" charset="0"/>
              <a:cs typeface="Arial" panose="020B0604020202020204" pitchFamily="34" charset="0"/>
            </a:endParaRPr>
          </a:p>
          <a:p>
            <a:pPr algn="just"/>
            <a:r>
              <a:rPr lang="en-ZA" sz="2000" u="sng" dirty="0">
                <a:latin typeface="Arial" panose="020B0604020202020204" pitchFamily="34" charset="0"/>
                <a:cs typeface="Arial" panose="020B0604020202020204" pitchFamily="34" charset="0"/>
              </a:rPr>
              <a:t>Footnote:</a:t>
            </a:r>
            <a:endParaRPr lang="en-ZA" sz="2000" dirty="0">
              <a:latin typeface="Arial" panose="020B0604020202020204" pitchFamily="34" charset="0"/>
              <a:cs typeface="Arial" panose="020B0604020202020204" pitchFamily="34" charset="0"/>
            </a:endParaRPr>
          </a:p>
          <a:p>
            <a:pPr algn="just"/>
            <a:r>
              <a:rPr lang="en-ZA" sz="2000" baseline="30000" dirty="0">
                <a:latin typeface="Arial" panose="020B0604020202020204" pitchFamily="34" charset="0"/>
                <a:cs typeface="Arial" panose="020B0604020202020204" pitchFamily="34" charset="0"/>
              </a:rPr>
              <a:t>1</a:t>
            </a:r>
            <a:r>
              <a:rPr lang="en-ZA" sz="2000" dirty="0">
                <a:latin typeface="Arial" panose="020B0604020202020204" pitchFamily="34" charset="0"/>
                <a:cs typeface="Arial" panose="020B0604020202020204" pitchFamily="34" charset="0"/>
              </a:rPr>
              <a:t> JM </a:t>
            </a:r>
            <a:r>
              <a:rPr lang="en-ZA" sz="2000" dirty="0" err="1">
                <a:latin typeface="Arial" panose="020B0604020202020204" pitchFamily="34" charset="0"/>
                <a:cs typeface="Arial" panose="020B0604020202020204" pitchFamily="34" charset="0"/>
              </a:rPr>
              <a:t>Burchell</a:t>
            </a:r>
            <a:r>
              <a:rPr lang="en-ZA" sz="2000" dirty="0">
                <a:latin typeface="Arial" panose="020B0604020202020204" pitchFamily="34" charset="0"/>
                <a:cs typeface="Arial" panose="020B0604020202020204" pitchFamily="34" charset="0"/>
              </a:rPr>
              <a:t> </a:t>
            </a:r>
            <a:r>
              <a:rPr lang="en-ZA" sz="2000" i="1" dirty="0">
                <a:latin typeface="Arial" panose="020B0604020202020204" pitchFamily="34" charset="0"/>
                <a:cs typeface="Arial" panose="020B0604020202020204" pitchFamily="34" charset="0"/>
              </a:rPr>
              <a:t>Principles of Criminal Law</a:t>
            </a:r>
            <a:r>
              <a:rPr lang="en-ZA" sz="2000" dirty="0">
                <a:latin typeface="Arial" panose="020B0604020202020204" pitchFamily="34" charset="0"/>
                <a:cs typeface="Arial" panose="020B0604020202020204" pitchFamily="34" charset="0"/>
              </a:rPr>
              <a:t> 4 </a:t>
            </a:r>
            <a:r>
              <a:rPr lang="en-ZA" sz="2000" dirty="0" err="1">
                <a:latin typeface="Arial" panose="020B0604020202020204" pitchFamily="34" charset="0"/>
                <a:cs typeface="Arial" panose="020B0604020202020204" pitchFamily="34" charset="0"/>
              </a:rPr>
              <a:t>ed</a:t>
            </a:r>
            <a:r>
              <a:rPr lang="en-ZA" sz="2000" dirty="0">
                <a:latin typeface="Arial" panose="020B0604020202020204" pitchFamily="34" charset="0"/>
                <a:cs typeface="Arial" panose="020B0604020202020204" pitchFamily="34" charset="0"/>
              </a:rPr>
              <a:t> (2013) 202.</a:t>
            </a:r>
          </a:p>
          <a:p>
            <a:pPr algn="just"/>
            <a:endParaRPr lang="en-ZA" b="1" dirty="0" smtClean="0"/>
          </a:p>
          <a:p>
            <a:pPr algn="just"/>
            <a:r>
              <a:rPr lang="en-ZA" b="1" dirty="0" smtClean="0">
                <a:solidFill>
                  <a:srgbClr val="FF0000"/>
                </a:solidFill>
              </a:rPr>
              <a:t>NB! Be careful of </a:t>
            </a:r>
            <a:r>
              <a:rPr lang="en-ZA" b="1" dirty="0">
                <a:solidFill>
                  <a:srgbClr val="FF0000"/>
                </a:solidFill>
              </a:rPr>
              <a:t>“find and replace</a:t>
            </a:r>
            <a:r>
              <a:rPr lang="en-ZA" b="1" dirty="0" smtClean="0">
                <a:solidFill>
                  <a:srgbClr val="FF0000"/>
                </a:solidFill>
              </a:rPr>
              <a:t>” where you merely use synonyms for each word in your original text. That’s NOT paraphrasing. </a:t>
            </a:r>
            <a:endParaRPr lang="en-ZA" b="1" dirty="0">
              <a:solidFill>
                <a:srgbClr val="FF0000"/>
              </a:solidFill>
            </a:endParaRPr>
          </a:p>
        </p:txBody>
      </p:sp>
    </p:spTree>
    <p:extLst>
      <p:ext uri="{BB962C8B-B14F-4D97-AF65-F5344CB8AC3E}">
        <p14:creationId xmlns:p14="http://schemas.microsoft.com/office/powerpoint/2010/main" val="349525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Guidelines</a:t>
            </a:r>
            <a:endParaRPr lang="en-ZA" dirty="0"/>
          </a:p>
        </p:txBody>
      </p:sp>
      <p:sp>
        <p:nvSpPr>
          <p:cNvPr id="3" name="Content Placeholder 2"/>
          <p:cNvSpPr>
            <a:spLocks noGrp="1"/>
          </p:cNvSpPr>
          <p:nvPr>
            <p:ph idx="1"/>
          </p:nvPr>
        </p:nvSpPr>
        <p:spPr>
          <a:xfrm>
            <a:off x="549230" y="1448790"/>
            <a:ext cx="8055264" cy="4806201"/>
          </a:xfrm>
        </p:spPr>
        <p:txBody>
          <a:bodyPr/>
          <a:lstStyle/>
          <a:p>
            <a:pPr marL="342900" indent="-342900" algn="just">
              <a:buAutoNum type="alphaUcPeriod" startAt="4"/>
            </a:pPr>
            <a:r>
              <a:rPr lang="en-ZA" sz="2400" b="1" dirty="0" smtClean="0">
                <a:latin typeface="Arial" panose="020B0604020202020204" pitchFamily="34" charset="0"/>
                <a:cs typeface="Arial" panose="020B0604020202020204" pitchFamily="34" charset="0"/>
              </a:rPr>
              <a:t>Providing </a:t>
            </a:r>
            <a:r>
              <a:rPr lang="en-ZA" sz="2400" b="1" dirty="0">
                <a:latin typeface="Arial" panose="020B0604020202020204" pitchFamily="34" charset="0"/>
                <a:cs typeface="Arial" panose="020B0604020202020204" pitchFamily="34" charset="0"/>
              </a:rPr>
              <a:t>false / non-existent references </a:t>
            </a:r>
            <a:endParaRPr lang="en-ZA" sz="2400" b="1" dirty="0">
              <a:latin typeface="Arial" panose="020B0604020202020204" pitchFamily="34" charset="0"/>
              <a:cs typeface="Arial" panose="020B0604020202020204" pitchFamily="34" charset="0"/>
            </a:endParaRPr>
          </a:p>
          <a:p>
            <a:pPr algn="just"/>
            <a:endParaRPr lang="en-ZA" b="1" dirty="0"/>
          </a:p>
          <a:p>
            <a:pPr algn="just"/>
            <a:r>
              <a:rPr lang="en-ZA" sz="2000" dirty="0">
                <a:latin typeface="Arial" panose="020B0604020202020204" pitchFamily="34" charset="0"/>
                <a:cs typeface="Arial" panose="020B0604020202020204" pitchFamily="34" charset="0"/>
              </a:rPr>
              <a:t>This could include, </a:t>
            </a:r>
            <a:r>
              <a:rPr lang="en-ZA" sz="2000" i="1" dirty="0">
                <a:latin typeface="Arial" panose="020B0604020202020204" pitchFamily="34" charset="0"/>
                <a:cs typeface="Arial" panose="020B0604020202020204" pitchFamily="34" charset="0"/>
              </a:rPr>
              <a:t>inter alia</a:t>
            </a:r>
            <a:r>
              <a:rPr lang="en-ZA" sz="2000" dirty="0">
                <a:latin typeface="Arial" panose="020B0604020202020204" pitchFamily="34" charset="0"/>
                <a:cs typeface="Arial" panose="020B0604020202020204" pitchFamily="34" charset="0"/>
              </a:rPr>
              <a:t>, footnotes that contain false or non-existent references, for example, URL’s of websites, authors, sources, page numbers, etcetera and also constitute acts of plagiarism. </a:t>
            </a:r>
          </a:p>
          <a:p>
            <a:pPr algn="just"/>
            <a:endParaRPr lang="en-ZA" dirty="0" smtClean="0"/>
          </a:p>
          <a:p>
            <a:pPr algn="just"/>
            <a:r>
              <a:rPr lang="en-ZA" sz="2400" b="1" dirty="0" smtClean="0">
                <a:latin typeface="Arial" panose="020B0604020202020204" pitchFamily="34" charset="0"/>
                <a:cs typeface="Arial" panose="020B0604020202020204" pitchFamily="34" charset="0"/>
              </a:rPr>
              <a:t>E. Using </a:t>
            </a:r>
            <a:r>
              <a:rPr lang="en-ZA" sz="2400" b="1" dirty="0">
                <a:latin typeface="Arial" panose="020B0604020202020204" pitchFamily="34" charset="0"/>
                <a:cs typeface="Arial" panose="020B0604020202020204" pitchFamily="34" charset="0"/>
              </a:rPr>
              <a:t>the written assignments / essays / research </a:t>
            </a:r>
            <a:endParaRPr lang="en-ZA" sz="2400" b="1" dirty="0" smtClean="0">
              <a:latin typeface="Arial" panose="020B0604020202020204" pitchFamily="34" charset="0"/>
              <a:cs typeface="Arial" panose="020B0604020202020204" pitchFamily="34" charset="0"/>
            </a:endParaRPr>
          </a:p>
          <a:p>
            <a:pPr algn="just"/>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   papers </a:t>
            </a:r>
            <a:r>
              <a:rPr lang="en-ZA" sz="2400" b="1" dirty="0">
                <a:latin typeface="Arial" panose="020B0604020202020204" pitchFamily="34" charset="0"/>
                <a:cs typeface="Arial" panose="020B0604020202020204" pitchFamily="34" charset="0"/>
              </a:rPr>
              <a:t>or tutorials answers of another student(s) </a:t>
            </a:r>
          </a:p>
          <a:p>
            <a:pPr algn="just"/>
            <a:endParaRPr lang="en-ZA" dirty="0" smtClean="0"/>
          </a:p>
          <a:p>
            <a:pPr algn="just"/>
            <a:r>
              <a:rPr lang="en-ZA" sz="2000" dirty="0">
                <a:latin typeface="Arial" panose="020B0604020202020204" pitchFamily="34" charset="0"/>
                <a:cs typeface="Arial" panose="020B0604020202020204" pitchFamily="34" charset="0"/>
              </a:rPr>
              <a:t>Using a fellow student’s (or students’) written assignment(s) / essay(s) / research paper(s), tutorial answer(s) or any part thereof, of any prior or current year of study, with or without the student’s (or students’) consent and presenting it as your own work constitutes plagiarism.</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01436"/>
      </p:ext>
    </p:extLst>
  </p:cSld>
  <p:clrMapOvr>
    <a:masterClrMapping/>
  </p:clrMapOvr>
</p:sld>
</file>

<file path=ppt/theme/theme1.xml><?xml version="1.0" encoding="utf-8"?>
<a:theme xmlns:a="http://schemas.openxmlformats.org/drawingml/2006/main" name="Default Theme">
  <a:themeElements>
    <a:clrScheme name="Custom 20">
      <a:dk1>
        <a:srgbClr val="272727"/>
      </a:dk1>
      <a:lt1>
        <a:srgbClr val="FFFFFE"/>
      </a:lt1>
      <a:dk2>
        <a:srgbClr val="60223B"/>
      </a:dk2>
      <a:lt2>
        <a:srgbClr val="8C979A"/>
      </a:lt2>
      <a:accent1>
        <a:srgbClr val="9F8852"/>
      </a:accent1>
      <a:accent2>
        <a:srgbClr val="BCAC87"/>
      </a:accent2>
      <a:accent3>
        <a:srgbClr val="8C979A"/>
      </a:accent3>
      <a:accent4>
        <a:srgbClr val="BAC1C2"/>
      </a:accent4>
      <a:accent5>
        <a:srgbClr val="E8EAEB"/>
      </a:accent5>
      <a:accent6>
        <a:srgbClr val="666666"/>
      </a:accent6>
      <a:hlink>
        <a:srgbClr val="60223B"/>
      </a:hlink>
      <a:folHlink>
        <a:srgbClr val="BAC1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887482067833B48B6D998945E30988C" ma:contentTypeVersion="1" ma:contentTypeDescription="Create a new document." ma:contentTypeScope="" ma:versionID="6183944f84f562298e48e489766c84e0">
  <xsd:schema xmlns:xsd="http://www.w3.org/2001/XMLSchema" xmlns:xs="http://www.w3.org/2001/XMLSchema" xmlns:p="http://schemas.microsoft.com/office/2006/metadata/properties" xmlns:ns1="http://schemas.microsoft.com/sharepoint/v3" targetNamespace="http://schemas.microsoft.com/office/2006/metadata/properties" ma:root="true" ma:fieldsID="18eccab7e06c40e5fe83bf06182e4b5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91F9C1-C10A-4F9D-BC79-E222C12C0984}">
  <ds:schemaRefs>
    <ds:schemaRef ds:uri="http://schemas.microsoft.com/sharepoint/v3/contenttype/forms"/>
  </ds:schemaRefs>
</ds:datastoreItem>
</file>

<file path=customXml/itemProps2.xml><?xml version="1.0" encoding="utf-8"?>
<ds:datastoreItem xmlns:ds="http://schemas.openxmlformats.org/officeDocument/2006/customXml" ds:itemID="{93BB2881-B3E9-4E68-BD76-B451DC6D8825}">
  <ds:schemaRef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0D41E923-8BCA-451E-AFAA-B657148482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Theme.thmx</Template>
  <TotalTime>1687</TotalTime>
  <Words>1009</Words>
  <Application>Microsoft Office PowerPoint</Application>
  <PresentationFormat>On-screen Show (4:3)</PresentationFormat>
  <Paragraphs>96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Theme</vt:lpstr>
      <vt:lpstr>Legal Skills 411</vt:lpstr>
      <vt:lpstr>Plagiarism</vt:lpstr>
      <vt:lpstr>Avoiding plagiarism: General guidelines </vt:lpstr>
      <vt:lpstr>Guidelines </vt:lpstr>
      <vt:lpstr>Guidelines</vt:lpstr>
      <vt:lpstr>Guidelines</vt:lpstr>
      <vt:lpstr>Guidelines</vt:lpstr>
      <vt:lpstr>Guidelines</vt:lpstr>
      <vt:lpstr>Guidelines</vt:lpstr>
      <vt:lpstr>Recommendations</vt:lpstr>
      <vt:lpstr>Recommendations</vt:lpstr>
      <vt:lpstr>Recommendations</vt:lpstr>
      <vt:lpstr>Recommendations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dc:creator>
  <cp:lastModifiedBy>Anon</cp:lastModifiedBy>
  <cp:revision>56</cp:revision>
  <dcterms:created xsi:type="dcterms:W3CDTF">2015-07-23T13:56:33Z</dcterms:created>
  <dcterms:modified xsi:type="dcterms:W3CDTF">2017-02-07T06:33:40Z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0x010100C887482067833B48B6D998945E30988C</vt:lpwstr>
  </property>
</Properties>
</file>