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70" r:id="rId6"/>
    <p:sldId id="286" r:id="rId7"/>
    <p:sldId id="271" r:id="rId8"/>
    <p:sldId id="272" r:id="rId9"/>
    <p:sldId id="273" r:id="rId10"/>
    <p:sldId id="274" r:id="rId11"/>
    <p:sldId id="275" r:id="rId12"/>
    <p:sldId id="277" r:id="rId13"/>
    <p:sldId id="278" r:id="rId14"/>
    <p:sldId id="279" r:id="rId15"/>
    <p:sldId id="280" r:id="rId16"/>
    <p:sldId id="281" r:id="rId17"/>
    <p:sldId id="287"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742">
          <p15:clr>
            <a:srgbClr val="A4A3A4"/>
          </p15:clr>
        </p15:guide>
        <p15:guide id="2" orient="horz" pos="645">
          <p15:clr>
            <a:srgbClr val="A4A3A4"/>
          </p15:clr>
        </p15:guide>
        <p15:guide id="3" orient="horz" pos="3121">
          <p15:clr>
            <a:srgbClr val="A4A3A4"/>
          </p15:clr>
        </p15:guide>
        <p15:guide id="4" orient="horz" pos="2172">
          <p15:clr>
            <a:srgbClr val="A4A3A4"/>
          </p15:clr>
        </p15:guide>
        <p15:guide id="5" pos="5338">
          <p15:clr>
            <a:srgbClr val="A4A3A4"/>
          </p15:clr>
        </p15:guide>
        <p15:guide id="6" pos="2793">
          <p15:clr>
            <a:srgbClr val="A4A3A4"/>
          </p15:clr>
        </p15:guide>
        <p15:guide id="7" pos="776">
          <p15:clr>
            <a:srgbClr val="A4A3A4"/>
          </p15:clr>
        </p15:guide>
        <p15:guide id="8" pos="3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1C38"/>
    <a:srgbClr val="0000CC"/>
    <a:srgbClr val="2727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660"/>
  </p:normalViewPr>
  <p:slideViewPr>
    <p:cSldViewPr snapToGrid="0" snapToObjects="1" showGuides="1">
      <p:cViewPr varScale="1">
        <p:scale>
          <a:sx n="111" d="100"/>
          <a:sy n="111" d="100"/>
        </p:scale>
        <p:origin x="-1872" y="-78"/>
      </p:cViewPr>
      <p:guideLst>
        <p:guide orient="horz" pos="3742"/>
        <p:guide orient="horz" pos="645"/>
        <p:guide orient="horz" pos="3121"/>
        <p:guide orient="horz" pos="2172"/>
        <p:guide pos="5338"/>
        <p:guide pos="2793"/>
        <p:guide pos="776"/>
        <p:guide pos="39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slide">
    <p:spTree>
      <p:nvGrpSpPr>
        <p:cNvPr id="1" name=""/>
        <p:cNvGrpSpPr/>
        <p:nvPr/>
      </p:nvGrpSpPr>
      <p:grpSpPr>
        <a:xfrm>
          <a:off x="0" y="0"/>
          <a:ext cx="0" cy="0"/>
          <a:chOff x="0" y="0"/>
          <a:chExt cx="0" cy="0"/>
        </a:xfrm>
      </p:grpSpPr>
      <p:pic>
        <p:nvPicPr>
          <p:cNvPr id="9" name="Picture 8" descr="idea 2-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54324" y="257664"/>
            <a:ext cx="3669700" cy="1831240"/>
          </a:xfrm>
        </p:spPr>
        <p:txBody>
          <a:bodyPr anchor="b">
            <a:normAutofit/>
          </a:bodyPr>
          <a:lstStyle>
            <a:lvl1pPr algn="l">
              <a:lnSpc>
                <a:spcPct val="75000"/>
              </a:lnSpc>
              <a:defRPr sz="4800" b="0" cap="none">
                <a:solidFill>
                  <a:schemeClr val="bg2"/>
                </a:solidFill>
              </a:defRPr>
            </a:lvl1pPr>
          </a:lstStyle>
          <a:p>
            <a:r>
              <a:rPr lang="en-US" dirty="0"/>
              <a:t>Click to edit Master</a:t>
            </a:r>
            <a:endParaRPr lang="en-ZA" dirty="0"/>
          </a:p>
        </p:txBody>
      </p:sp>
      <p:sp>
        <p:nvSpPr>
          <p:cNvPr id="3" name="Text Placeholder 2"/>
          <p:cNvSpPr>
            <a:spLocks noGrp="1"/>
          </p:cNvSpPr>
          <p:nvPr>
            <p:ph type="body" idx="1"/>
          </p:nvPr>
        </p:nvSpPr>
        <p:spPr>
          <a:xfrm>
            <a:off x="554324" y="2319962"/>
            <a:ext cx="4624437" cy="292495"/>
          </a:xfrm>
        </p:spPr>
        <p:txBody>
          <a:bodyPr anchor="b">
            <a:normAutofit/>
          </a:bodyPr>
          <a:lstStyle>
            <a:lvl1pPr marL="0" indent="0">
              <a:buNone/>
              <a:defRPr sz="1700" spc="20">
                <a:solidFill>
                  <a:schemeClr val="tx1">
                    <a:tint val="75000"/>
                  </a:schemeClr>
                </a:solidFill>
                <a:latin typeface="GillSans "/>
                <a:cs typeface="GillSans "/>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8" name="Straight Connector 7"/>
          <p:cNvCxnSpPr/>
          <p:nvPr userDrawn="1"/>
        </p:nvCxnSpPr>
        <p:spPr>
          <a:xfrm flipH="1">
            <a:off x="662310" y="2190143"/>
            <a:ext cx="3239620" cy="0"/>
          </a:xfrm>
          <a:prstGeom prst="line">
            <a:avLst/>
          </a:prstGeom>
          <a:ln w="9525" cmpd="sng">
            <a:solidFill>
              <a:schemeClr val="tx2"/>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descr="idea 2-10.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accent1"/>
                </a:solidFill>
              </a:defRPr>
            </a:lvl1pPr>
          </a:lstStyle>
          <a:p>
            <a:r>
              <a:rPr lang="en-US" dirty="0"/>
              <a:t>Click to edit Master title style</a:t>
            </a:r>
            <a:endParaRPr lang="en-ZA" dirty="0"/>
          </a:p>
        </p:txBody>
      </p:sp>
      <p:sp>
        <p:nvSpPr>
          <p:cNvPr id="3" name="Content Placeholder 2"/>
          <p:cNvSpPr>
            <a:spLocks noGrp="1"/>
          </p:cNvSpPr>
          <p:nvPr>
            <p:ph idx="1"/>
          </p:nvPr>
        </p:nvSpPr>
        <p:spPr>
          <a:xfrm>
            <a:off x="549230" y="1987689"/>
            <a:ext cx="8055264" cy="4267302"/>
          </a:xfrm>
        </p:spPr>
        <p:txBody>
          <a:bodyPr>
            <a:normAutofit/>
          </a:bodyPr>
          <a:lstStyle>
            <a:lvl1pPr marL="0" indent="0">
              <a:lnSpc>
                <a:spcPts val="2100"/>
              </a:lnSpc>
              <a:spcBef>
                <a:spcPts val="400"/>
              </a:spcBef>
              <a:buNone/>
              <a:defRPr sz="1700" spc="20">
                <a:solidFill>
                  <a:srgbClr val="272727"/>
                </a:solidFill>
              </a:defRPr>
            </a:lvl1pPr>
            <a:lvl2pPr marL="457200" indent="0">
              <a:lnSpc>
                <a:spcPts val="2100"/>
              </a:lnSpc>
              <a:spcBef>
                <a:spcPts val="400"/>
              </a:spcBef>
              <a:buNone/>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D1B2A785-AD8B-4E35-8636-F0109B925EF4}" type="datetimeFigureOut">
              <a:rPr lang="en-ZA" smtClean="0"/>
              <a:pPr/>
              <a:t>2017/02/01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2" name="Straight Connector 11"/>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789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pic>
        <p:nvPicPr>
          <p:cNvPr id="2" name="Picture 1" descr="idea 2-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txBox="1">
            <a:spLocks/>
          </p:cNvSpPr>
          <p:nvPr userDrawn="1"/>
        </p:nvSpPr>
        <p:spPr>
          <a:xfrm>
            <a:off x="652463" y="865487"/>
            <a:ext cx="1615954" cy="496447"/>
          </a:xfrm>
          <a:prstGeom prst="rect">
            <a:avLst/>
          </a:prstGeom>
        </p:spPr>
        <p:txBody>
          <a:bodyPr vert="horz" wrap="none" lIns="0" tIns="0" rIns="0" bIns="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lang="en-GB" sz="3600" b="0" i="0" u="none" strike="noStrike" kern="1200" baseline="0" smtClean="0">
                <a:solidFill>
                  <a:schemeClr val="tx2"/>
                </a:solidFill>
                <a:latin typeface="Times New Roman"/>
                <a:ea typeface="+mj-ea"/>
                <a:cs typeface="Times New Roman"/>
              </a:defRPr>
            </a:lvl1pPr>
          </a:lstStyle>
          <a:p>
            <a:r>
              <a:rPr lang="en-US" sz="4800" dirty="0" err="1"/>
              <a:t>Dankie</a:t>
            </a:r>
            <a:endParaRPr lang="en-US" sz="4800" dirty="0"/>
          </a:p>
        </p:txBody>
      </p:sp>
      <p:sp>
        <p:nvSpPr>
          <p:cNvPr id="8" name="Title 1"/>
          <p:cNvSpPr txBox="1">
            <a:spLocks/>
          </p:cNvSpPr>
          <p:nvPr userDrawn="1"/>
        </p:nvSpPr>
        <p:spPr>
          <a:xfrm>
            <a:off x="652463" y="1422472"/>
            <a:ext cx="2473600" cy="496447"/>
          </a:xfrm>
          <a:prstGeom prst="rect">
            <a:avLst/>
          </a:prstGeom>
        </p:spPr>
        <p:txBody>
          <a:bodyPr vert="horz" wrap="none" lIns="0" tIns="0" rIns="0" bIns="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lang="en-GB" sz="3600" b="0" i="0" u="none" strike="noStrike" kern="1200" baseline="0" smtClean="0">
                <a:solidFill>
                  <a:schemeClr val="tx2"/>
                </a:solidFill>
                <a:latin typeface="Times New Roman"/>
                <a:ea typeface="+mj-ea"/>
                <a:cs typeface="Times New Roman"/>
              </a:defRPr>
            </a:lvl1pPr>
          </a:lstStyle>
          <a:p>
            <a:r>
              <a:rPr lang="en-US" sz="4800" dirty="0">
                <a:solidFill>
                  <a:srgbClr val="8C979A"/>
                </a:solidFill>
              </a:rPr>
              <a:t>Thank you</a:t>
            </a:r>
          </a:p>
        </p:txBody>
      </p:sp>
      <p:sp>
        <p:nvSpPr>
          <p:cNvPr id="10" name="Title 1"/>
          <p:cNvSpPr txBox="1">
            <a:spLocks/>
          </p:cNvSpPr>
          <p:nvPr userDrawn="1"/>
        </p:nvSpPr>
        <p:spPr>
          <a:xfrm>
            <a:off x="652463" y="1979458"/>
            <a:ext cx="1615954" cy="496447"/>
          </a:xfrm>
          <a:prstGeom prst="rect">
            <a:avLst/>
          </a:prstGeom>
        </p:spPr>
        <p:txBody>
          <a:bodyPr vert="horz" wrap="none" lIns="0" tIns="0" rIns="0" bIns="0" rtlCol="0" anchor="ctr">
            <a:noAutofit/>
          </a:bodyPr>
          <a:lstStyle>
            <a:lvl1pPr marL="0" marR="0" indent="0" algn="l" defTabSz="914400" rtl="0" eaLnBrk="1" fontAlgn="auto" latinLnBrk="0" hangingPunct="1">
              <a:lnSpc>
                <a:spcPct val="100000"/>
              </a:lnSpc>
              <a:spcBef>
                <a:spcPct val="0"/>
              </a:spcBef>
              <a:spcAft>
                <a:spcPts val="0"/>
              </a:spcAft>
              <a:buClrTx/>
              <a:buSzTx/>
              <a:buFontTx/>
              <a:buNone/>
              <a:tabLst/>
              <a:defRPr lang="en-GB" sz="3600" b="0" i="0" u="none" strike="noStrike" kern="1200" baseline="0" smtClean="0">
                <a:solidFill>
                  <a:schemeClr val="tx2"/>
                </a:solidFill>
                <a:latin typeface="Times New Roman"/>
                <a:ea typeface="+mj-ea"/>
                <a:cs typeface="Times New Roman"/>
              </a:defRPr>
            </a:lvl1pPr>
          </a:lstStyle>
          <a:p>
            <a:r>
              <a:rPr lang="en-US" sz="4800" dirty="0" err="1">
                <a:solidFill>
                  <a:schemeClr val="accent1"/>
                </a:solidFill>
              </a:rPr>
              <a:t>Enkosi</a:t>
            </a:r>
            <a:endParaRPr lang="en-US" sz="4800" dirty="0">
              <a:solidFill>
                <a:schemeClr val="accent1"/>
              </a:solidFill>
            </a:endParaRPr>
          </a:p>
        </p:txBody>
      </p:sp>
    </p:spTree>
    <p:extLst>
      <p:ext uri="{BB962C8B-B14F-4D97-AF65-F5344CB8AC3E}">
        <p14:creationId xmlns:p14="http://schemas.microsoft.com/office/powerpoint/2010/main" val="194438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Title slide 2">
    <p:spTree>
      <p:nvGrpSpPr>
        <p:cNvPr id="1" name=""/>
        <p:cNvGrpSpPr/>
        <p:nvPr/>
      </p:nvGrpSpPr>
      <p:grpSpPr>
        <a:xfrm>
          <a:off x="0" y="0"/>
          <a:ext cx="0" cy="0"/>
          <a:chOff x="0" y="0"/>
          <a:chExt cx="0" cy="0"/>
        </a:xfrm>
      </p:grpSpPr>
      <p:pic>
        <p:nvPicPr>
          <p:cNvPr id="6" name="Picture 5" descr="idea 2-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54324" y="257664"/>
            <a:ext cx="3669700" cy="1831240"/>
          </a:xfrm>
        </p:spPr>
        <p:txBody>
          <a:bodyPr anchor="b">
            <a:normAutofit/>
          </a:bodyPr>
          <a:lstStyle>
            <a:lvl1pPr algn="l">
              <a:lnSpc>
                <a:spcPct val="75000"/>
              </a:lnSpc>
              <a:defRPr sz="4800" b="0" cap="none">
                <a:solidFill>
                  <a:schemeClr val="bg2"/>
                </a:solidFill>
              </a:defRPr>
            </a:lvl1pPr>
          </a:lstStyle>
          <a:p>
            <a:r>
              <a:rPr lang="en-US" dirty="0"/>
              <a:t>Click to edit Master</a:t>
            </a:r>
            <a:endParaRPr lang="en-ZA" dirty="0"/>
          </a:p>
        </p:txBody>
      </p:sp>
      <p:sp>
        <p:nvSpPr>
          <p:cNvPr id="3" name="Text Placeholder 2"/>
          <p:cNvSpPr>
            <a:spLocks noGrp="1"/>
          </p:cNvSpPr>
          <p:nvPr>
            <p:ph type="body" idx="1"/>
          </p:nvPr>
        </p:nvSpPr>
        <p:spPr>
          <a:xfrm>
            <a:off x="554324" y="2319962"/>
            <a:ext cx="4624437" cy="292495"/>
          </a:xfrm>
        </p:spPr>
        <p:txBody>
          <a:bodyPr anchor="b">
            <a:normAutofit/>
          </a:bodyPr>
          <a:lstStyle>
            <a:lvl1pPr marL="0" indent="0">
              <a:buNone/>
              <a:defRPr sz="1700" spc="20">
                <a:solidFill>
                  <a:schemeClr val="tx1">
                    <a:tint val="75000"/>
                  </a:schemeClr>
                </a:solidFill>
                <a:latin typeface="GillSans "/>
                <a:cs typeface="GillSans "/>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8" name="Straight Connector 7"/>
          <p:cNvCxnSpPr/>
          <p:nvPr userDrawn="1"/>
        </p:nvCxnSpPr>
        <p:spPr>
          <a:xfrm flipH="1">
            <a:off x="662310" y="2190143"/>
            <a:ext cx="3239620" cy="0"/>
          </a:xfrm>
          <a:prstGeom prst="line">
            <a:avLst/>
          </a:prstGeom>
          <a:ln w="9525"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429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0_Title and Content generic">
    <p:spTree>
      <p:nvGrpSpPr>
        <p:cNvPr id="1" name=""/>
        <p:cNvGrpSpPr/>
        <p:nvPr/>
      </p:nvGrpSpPr>
      <p:grpSpPr>
        <a:xfrm>
          <a:off x="0" y="0"/>
          <a:ext cx="0" cy="0"/>
          <a:chOff x="0" y="0"/>
          <a:chExt cx="0" cy="0"/>
        </a:xfrm>
      </p:grpSpPr>
      <p:pic>
        <p:nvPicPr>
          <p:cNvPr id="8" name="Picture 7" descr="idea 2-4.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tx2"/>
                </a:solidFill>
              </a:defRPr>
            </a:lvl1pPr>
          </a:lstStyle>
          <a:p>
            <a:r>
              <a:rPr lang="en-US" dirty="0"/>
              <a:t>Click to edit Master title style</a:t>
            </a:r>
            <a:endParaRPr lang="en-ZA" dirty="0"/>
          </a:p>
        </p:txBody>
      </p:sp>
      <p:sp>
        <p:nvSpPr>
          <p:cNvPr id="3" name="Content Placeholder 2"/>
          <p:cNvSpPr>
            <a:spLocks noGrp="1"/>
          </p:cNvSpPr>
          <p:nvPr>
            <p:ph idx="1"/>
          </p:nvPr>
        </p:nvSpPr>
        <p:spPr>
          <a:xfrm>
            <a:off x="549230" y="1987689"/>
            <a:ext cx="8055264" cy="4267302"/>
          </a:xfrm>
        </p:spPr>
        <p:txBody>
          <a:bodyPr>
            <a:normAutofit/>
          </a:bodyPr>
          <a:lstStyle>
            <a:lvl1pPr marL="0" indent="0">
              <a:lnSpc>
                <a:spcPts val="2100"/>
              </a:lnSpc>
              <a:spcBef>
                <a:spcPts val="400"/>
              </a:spcBef>
              <a:buNone/>
              <a:defRPr sz="1700" spc="20">
                <a:solidFill>
                  <a:srgbClr val="272727"/>
                </a:solidFill>
              </a:defRPr>
            </a:lvl1pPr>
            <a:lvl2pPr marL="457200" indent="0">
              <a:lnSpc>
                <a:spcPts val="2100"/>
              </a:lnSpc>
              <a:spcBef>
                <a:spcPts val="400"/>
              </a:spcBef>
              <a:buNone/>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D1B2A785-AD8B-4E35-8636-F0109B925EF4}" type="datetimeFigureOut">
              <a:rPr lang="en-ZA" smtClean="0"/>
              <a:pPr/>
              <a:t>2017/02/01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1" name="Straight Connector 10"/>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pic>
        <p:nvPicPr>
          <p:cNvPr id="12" name="Picture 11" descr="logo.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8077200" y="5730240"/>
            <a:ext cx="1066800" cy="1127760"/>
          </a:xfrm>
          <a:prstGeom prst="rect">
            <a:avLst/>
          </a:prstGeom>
        </p:spPr>
      </p:pic>
    </p:spTree>
    <p:extLst>
      <p:ext uri="{BB962C8B-B14F-4D97-AF65-F5344CB8AC3E}">
        <p14:creationId xmlns:p14="http://schemas.microsoft.com/office/powerpoint/2010/main" val="282314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0_Title and Content generic bullets">
    <p:spTree>
      <p:nvGrpSpPr>
        <p:cNvPr id="1" name=""/>
        <p:cNvGrpSpPr/>
        <p:nvPr/>
      </p:nvGrpSpPr>
      <p:grpSpPr>
        <a:xfrm>
          <a:off x="0" y="0"/>
          <a:ext cx="0" cy="0"/>
          <a:chOff x="0" y="0"/>
          <a:chExt cx="0" cy="0"/>
        </a:xfrm>
      </p:grpSpPr>
      <p:pic>
        <p:nvPicPr>
          <p:cNvPr id="8" name="Picture 7" descr="idea 2-4.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tx2"/>
                </a:solidFill>
              </a:defRPr>
            </a:lvl1pPr>
          </a:lstStyle>
          <a:p>
            <a:r>
              <a:rPr lang="en-US" dirty="0"/>
              <a:t>Click to edit Master title style</a:t>
            </a:r>
            <a:endParaRPr lang="en-ZA" dirty="0"/>
          </a:p>
        </p:txBody>
      </p:sp>
      <p:sp>
        <p:nvSpPr>
          <p:cNvPr id="3" name="Content Placeholder 2"/>
          <p:cNvSpPr>
            <a:spLocks noGrp="1"/>
          </p:cNvSpPr>
          <p:nvPr>
            <p:ph idx="1"/>
          </p:nvPr>
        </p:nvSpPr>
        <p:spPr>
          <a:xfrm>
            <a:off x="549230" y="1987689"/>
            <a:ext cx="8055264" cy="4267302"/>
          </a:xfrm>
        </p:spPr>
        <p:txBody>
          <a:bodyPr>
            <a:normAutofit/>
          </a:bodyPr>
          <a:lstStyle>
            <a:lvl1pPr marL="285750" indent="-285750">
              <a:lnSpc>
                <a:spcPts val="2100"/>
              </a:lnSpc>
              <a:spcBef>
                <a:spcPts val="400"/>
              </a:spcBef>
              <a:buClr>
                <a:schemeClr val="bg2"/>
              </a:buClr>
              <a:buFont typeface="Arial"/>
              <a:buChar char="•"/>
              <a:defRPr sz="1700" spc="20">
                <a:solidFill>
                  <a:srgbClr val="272727"/>
                </a:solidFill>
              </a:defRPr>
            </a:lvl1pPr>
            <a:lvl2pPr marL="742950" indent="-285750">
              <a:lnSpc>
                <a:spcPts val="2100"/>
              </a:lnSpc>
              <a:spcBef>
                <a:spcPts val="400"/>
              </a:spcBef>
              <a:buClr>
                <a:schemeClr val="bg2"/>
              </a:buClr>
              <a:buFont typeface="Arial"/>
              <a:buChar char="•"/>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D1B2A785-AD8B-4E35-8636-F0109B925EF4}" type="datetimeFigureOut">
              <a:rPr lang="en-ZA" smtClean="0"/>
              <a:pPr/>
              <a:t>2017/02/01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1" name="Straight Connector 10"/>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pic>
        <p:nvPicPr>
          <p:cNvPr id="12" name="Picture 11" descr="logo.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8077200" y="5730240"/>
            <a:ext cx="1066800" cy="1127760"/>
          </a:xfrm>
          <a:prstGeom prst="rect">
            <a:avLst/>
          </a:prstGeom>
        </p:spPr>
      </p:pic>
    </p:spTree>
    <p:extLst>
      <p:ext uri="{BB962C8B-B14F-4D97-AF65-F5344CB8AC3E}">
        <p14:creationId xmlns:p14="http://schemas.microsoft.com/office/powerpoint/2010/main" val="421136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4" name="Picture 3" descr="idea 2-5.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94575" y="2512237"/>
            <a:ext cx="3173004" cy="2180940"/>
          </a:xfrm>
        </p:spPr>
        <p:txBody>
          <a:bodyPr>
            <a:normAutofit/>
          </a:bodyPr>
          <a:lstStyle>
            <a:lvl1pPr>
              <a:lnSpc>
                <a:spcPct val="90000"/>
              </a:lnSpc>
              <a:defRPr sz="3800">
                <a:solidFill>
                  <a:srgbClr val="8C979A"/>
                </a:solidFill>
              </a:defRPr>
            </a:lvl1pPr>
          </a:lstStyle>
          <a:p>
            <a:r>
              <a:rPr lang="en-US" dirty="0"/>
              <a:t>Click to edit Master title style</a:t>
            </a:r>
          </a:p>
        </p:txBody>
      </p:sp>
    </p:spTree>
    <p:extLst>
      <p:ext uri="{BB962C8B-B14F-4D97-AF65-F5344CB8AC3E}">
        <p14:creationId xmlns:p14="http://schemas.microsoft.com/office/powerpoint/2010/main" val="16550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descr="idea 2-6.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bg2"/>
                </a:solidFill>
              </a:defRPr>
            </a:lvl1pPr>
          </a:lstStyle>
          <a:p>
            <a:r>
              <a:rPr lang="en-US"/>
              <a:t>Click to edit Master title style</a:t>
            </a:r>
            <a:endParaRPr lang="en-ZA"/>
          </a:p>
        </p:txBody>
      </p:sp>
      <p:sp>
        <p:nvSpPr>
          <p:cNvPr id="4" name="Date Placeholder 3"/>
          <p:cNvSpPr>
            <a:spLocks noGrp="1"/>
          </p:cNvSpPr>
          <p:nvPr>
            <p:ph type="dt" sz="half" idx="10"/>
          </p:nvPr>
        </p:nvSpPr>
        <p:spPr/>
        <p:txBody>
          <a:bodyPr/>
          <a:lstStyle/>
          <a:p>
            <a:fld id="{D1B2A785-AD8B-4E35-8636-F0109B925EF4}" type="datetimeFigureOut">
              <a:rPr lang="en-ZA" smtClean="0"/>
              <a:pPr/>
              <a:t>2017/02/01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0" name="Straight Connector 9"/>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549230" y="1987689"/>
            <a:ext cx="8055264" cy="4267302"/>
          </a:xfrm>
        </p:spPr>
        <p:txBody>
          <a:bodyPr>
            <a:normAutofit/>
          </a:bodyPr>
          <a:lstStyle>
            <a:lvl1pPr marL="0" indent="0">
              <a:lnSpc>
                <a:spcPts val="2100"/>
              </a:lnSpc>
              <a:spcBef>
                <a:spcPts val="400"/>
              </a:spcBef>
              <a:buNone/>
              <a:defRPr sz="1700" spc="20">
                <a:solidFill>
                  <a:srgbClr val="272727"/>
                </a:solidFill>
              </a:defRPr>
            </a:lvl1pPr>
            <a:lvl2pPr marL="457200" indent="0">
              <a:lnSpc>
                <a:spcPts val="2100"/>
              </a:lnSpc>
              <a:spcBef>
                <a:spcPts val="400"/>
              </a:spcBef>
              <a:buNone/>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5" name="Picture 4" descr="idea 2-7.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894575" y="2512237"/>
            <a:ext cx="3173004" cy="2180940"/>
          </a:xfrm>
        </p:spPr>
        <p:txBody>
          <a:bodyPr>
            <a:normAutofit/>
          </a:bodyPr>
          <a:lstStyle>
            <a:lvl1pPr>
              <a:lnSpc>
                <a:spcPct val="90000"/>
              </a:lnSpc>
              <a:defRPr sz="3800">
                <a:solidFill>
                  <a:srgbClr val="8C979A"/>
                </a:solidFill>
              </a:defRPr>
            </a:lvl1pPr>
          </a:lstStyle>
          <a:p>
            <a:r>
              <a:rPr lang="en-US" dirty="0"/>
              <a:t>Click to edit Master title style</a:t>
            </a:r>
          </a:p>
        </p:txBody>
      </p:sp>
    </p:spTree>
    <p:extLst>
      <p:ext uri="{BB962C8B-B14F-4D97-AF65-F5344CB8AC3E}">
        <p14:creationId xmlns:p14="http://schemas.microsoft.com/office/powerpoint/2010/main" val="174225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descr="idea 2-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30824" y="450912"/>
            <a:ext cx="7282240" cy="874216"/>
          </a:xfrm>
        </p:spPr>
        <p:txBody>
          <a:bodyPr>
            <a:normAutofit/>
          </a:bodyPr>
          <a:lstStyle>
            <a:lvl1pPr>
              <a:defRPr sz="3600">
                <a:solidFill>
                  <a:schemeClr val="tx2"/>
                </a:solidFill>
              </a:defRPr>
            </a:lvl1pPr>
          </a:lstStyle>
          <a:p>
            <a:r>
              <a:rPr lang="en-US"/>
              <a:t>Click to edit Master title style</a:t>
            </a:r>
            <a:endParaRPr lang="en-ZA"/>
          </a:p>
        </p:txBody>
      </p:sp>
      <p:sp>
        <p:nvSpPr>
          <p:cNvPr id="4" name="Date Placeholder 3"/>
          <p:cNvSpPr>
            <a:spLocks noGrp="1"/>
          </p:cNvSpPr>
          <p:nvPr>
            <p:ph type="dt" sz="half" idx="10"/>
          </p:nvPr>
        </p:nvSpPr>
        <p:spPr/>
        <p:txBody>
          <a:bodyPr/>
          <a:lstStyle/>
          <a:p>
            <a:fld id="{D1B2A785-AD8B-4E35-8636-F0109B925EF4}" type="datetimeFigureOut">
              <a:rPr lang="en-ZA" smtClean="0"/>
              <a:pPr/>
              <a:t>2017/02/01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CBECE1A-C238-4A5F-B795-70DA5F10CDD2}" type="slidenum">
              <a:rPr lang="en-ZA" smtClean="0"/>
              <a:pPr/>
              <a:t>‹#›</a:t>
            </a:fld>
            <a:endParaRPr lang="en-ZA"/>
          </a:p>
        </p:txBody>
      </p:sp>
      <p:cxnSp>
        <p:nvCxnSpPr>
          <p:cNvPr id="10" name="Straight Connector 9"/>
          <p:cNvCxnSpPr/>
          <p:nvPr userDrawn="1"/>
        </p:nvCxnSpPr>
        <p:spPr>
          <a:xfrm>
            <a:off x="659666" y="1325128"/>
            <a:ext cx="7814409" cy="0"/>
          </a:xfrm>
          <a:prstGeom prst="line">
            <a:avLst/>
          </a:prstGeom>
          <a:ln>
            <a:solidFill>
              <a:schemeClr val="bg2"/>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549230" y="1987689"/>
            <a:ext cx="8055264" cy="4267302"/>
          </a:xfrm>
        </p:spPr>
        <p:txBody>
          <a:bodyPr>
            <a:normAutofit/>
          </a:bodyPr>
          <a:lstStyle>
            <a:lvl1pPr marL="285750" indent="-285750">
              <a:lnSpc>
                <a:spcPts val="2100"/>
              </a:lnSpc>
              <a:spcBef>
                <a:spcPts val="1000"/>
              </a:spcBef>
              <a:buClr>
                <a:schemeClr val="bg2"/>
              </a:buClr>
              <a:buFont typeface="Arial"/>
              <a:buChar char="•"/>
              <a:defRPr sz="1700" spc="20">
                <a:solidFill>
                  <a:srgbClr val="272727"/>
                </a:solidFill>
              </a:defRPr>
            </a:lvl1pPr>
            <a:lvl2pPr marL="742950" indent="-285750">
              <a:lnSpc>
                <a:spcPts val="2100"/>
              </a:lnSpc>
              <a:spcBef>
                <a:spcPts val="1000"/>
              </a:spcBef>
              <a:buClr>
                <a:schemeClr val="bg2"/>
              </a:buClr>
              <a:buFont typeface="Arial"/>
              <a:buChar char="•"/>
              <a:defRPr sz="1700" spc="20">
                <a:solidFill>
                  <a:srgbClr val="272727"/>
                </a:solidFill>
              </a:defRPr>
            </a:lvl2pPr>
            <a:lvl3pPr marL="914400" indent="0">
              <a:buNone/>
              <a:defRPr>
                <a:solidFill>
                  <a:srgbClr val="272727"/>
                </a:solidFill>
              </a:defRPr>
            </a:lvl3pPr>
            <a:lvl4pPr marL="1371600" indent="0">
              <a:buNone/>
              <a:defRPr>
                <a:solidFill>
                  <a:srgbClr val="272727"/>
                </a:solidFill>
              </a:defRPr>
            </a:lvl4pPr>
            <a:lvl5pPr marL="1828800" indent="0">
              <a:buNone/>
              <a:defRPr>
                <a:solidFill>
                  <a:srgbClr val="272727"/>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029348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5" name="Picture 4" descr="idea 2-9.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894575" y="2512237"/>
            <a:ext cx="3173004" cy="2180940"/>
          </a:xfrm>
        </p:spPr>
        <p:txBody>
          <a:bodyPr>
            <a:normAutofit/>
          </a:bodyPr>
          <a:lstStyle>
            <a:lvl1pPr>
              <a:lnSpc>
                <a:spcPct val="90000"/>
              </a:lnSpc>
              <a:defRPr sz="3800">
                <a:solidFill>
                  <a:srgbClr val="8C979A"/>
                </a:solidFill>
              </a:defRPr>
            </a:lvl1pPr>
          </a:lstStyle>
          <a:p>
            <a:r>
              <a:rPr lang="en-US" dirty="0"/>
              <a:t>Click to edit Master title style</a:t>
            </a:r>
          </a:p>
        </p:txBody>
      </p:sp>
    </p:spTree>
    <p:extLst>
      <p:ext uri="{BB962C8B-B14F-4D97-AF65-F5344CB8AC3E}">
        <p14:creationId xmlns:p14="http://schemas.microsoft.com/office/powerpoint/2010/main" val="369784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2A785-AD8B-4E35-8636-F0109B925EF4}" type="datetimeFigureOut">
              <a:rPr lang="en-ZA" smtClean="0"/>
              <a:pPr/>
              <a:t>2017/02/01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ECE1A-C238-4A5F-B795-70DA5F10CDD2}"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51" r:id="rId1"/>
    <p:sldLayoutId id="2147483670" r:id="rId2"/>
    <p:sldLayoutId id="2147483664" r:id="rId3"/>
    <p:sldLayoutId id="2147483671" r:id="rId4"/>
    <p:sldLayoutId id="2147483660" r:id="rId5"/>
    <p:sldLayoutId id="2147483650" r:id="rId6"/>
    <p:sldLayoutId id="2147483662" r:id="rId7"/>
    <p:sldLayoutId id="2147483667" r:id="rId8"/>
    <p:sldLayoutId id="2147483663" r:id="rId9"/>
    <p:sldLayoutId id="2147483661" r:id="rId10"/>
    <p:sldLayoutId id="2147483665" r:id="rId11"/>
  </p:sldLayoutIdLst>
  <p:txStyles>
    <p:titleStyle>
      <a:lvl1pPr algn="l" defTabSz="914400" rtl="0" eaLnBrk="1" latinLnBrk="0" hangingPunct="1">
        <a:spcBef>
          <a:spcPct val="0"/>
        </a:spcBef>
        <a:buNone/>
        <a:defRPr sz="4400" kern="1200">
          <a:solidFill>
            <a:schemeClr val="tx1"/>
          </a:solidFill>
          <a:latin typeface="Times New Roman"/>
          <a:ea typeface="+mj-ea"/>
          <a:cs typeface="Times New Roman"/>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Sans  "/>
          <a:ea typeface="+mn-ea"/>
          <a:cs typeface="GillSans  "/>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Sans  "/>
          <a:ea typeface="+mn-ea"/>
          <a:cs typeface="GillSans  "/>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Sans  "/>
          <a:ea typeface="+mn-ea"/>
          <a:cs typeface="GillSans  "/>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Sans  "/>
          <a:ea typeface="+mn-ea"/>
          <a:cs typeface="GillSans  "/>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Sans  "/>
          <a:ea typeface="+mn-ea"/>
          <a:cs typeface="GillSans  "/>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blogs.sun.ac.za/legalwriting/files/2015/02/Starter-Pack-2015.rar"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324" y="257664"/>
            <a:ext cx="4316614" cy="1831240"/>
          </a:xfrm>
        </p:spPr>
        <p:txBody>
          <a:bodyPr/>
          <a:lstStyle/>
          <a:p>
            <a:r>
              <a:rPr lang="en-US" b="1" dirty="0">
                <a:solidFill>
                  <a:srgbClr val="681C38"/>
                </a:solidFill>
              </a:rPr>
              <a:t>Legal Skills 411</a:t>
            </a:r>
          </a:p>
        </p:txBody>
      </p:sp>
      <p:sp>
        <p:nvSpPr>
          <p:cNvPr id="3" name="Text Placeholder 2"/>
          <p:cNvSpPr>
            <a:spLocks noGrp="1"/>
          </p:cNvSpPr>
          <p:nvPr>
            <p:ph type="body" idx="1"/>
          </p:nvPr>
        </p:nvSpPr>
        <p:spPr>
          <a:xfrm>
            <a:off x="568392" y="2319962"/>
            <a:ext cx="4624437" cy="405653"/>
          </a:xfrm>
        </p:spPr>
        <p:txBody>
          <a:bodyPr>
            <a:normAutofit/>
          </a:bodyPr>
          <a:lstStyle/>
          <a:p>
            <a:r>
              <a:rPr lang="en-US" dirty="0">
                <a:solidFill>
                  <a:schemeClr val="tx1"/>
                </a:solidFill>
                <a:latin typeface="Arial" panose="020B0604020202020204" pitchFamily="34" charset="0"/>
                <a:cs typeface="Arial" panose="020B0604020202020204" pitchFamily="34" charset="0"/>
              </a:rPr>
              <a:t>Presented by: Chantelle H Louw</a:t>
            </a:r>
          </a:p>
        </p:txBody>
      </p:sp>
    </p:spTree>
    <p:extLst>
      <p:ext uri="{BB962C8B-B14F-4D97-AF65-F5344CB8AC3E}">
        <p14:creationId xmlns:p14="http://schemas.microsoft.com/office/powerpoint/2010/main" val="161850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Methodology</a:t>
            </a:r>
          </a:p>
        </p:txBody>
      </p:sp>
      <p:sp>
        <p:nvSpPr>
          <p:cNvPr id="3" name="Content Placeholder 2"/>
          <p:cNvSpPr>
            <a:spLocks noGrp="1"/>
          </p:cNvSpPr>
          <p:nvPr>
            <p:ph idx="1"/>
          </p:nvPr>
        </p:nvSpPr>
        <p:spPr>
          <a:xfrm>
            <a:off x="549230" y="1476375"/>
            <a:ext cx="8055264" cy="4778616"/>
          </a:xfrm>
        </p:spPr>
        <p:txBody>
          <a:bodyPr>
            <a:normAutofit/>
          </a:bodyPr>
          <a:lstStyle/>
          <a:p>
            <a:pPr marL="342900" indent="-342900" algn="jus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What methods are you going to use to answer your research question and to achieve your aims (one paragraph of 3-6 sentences)</a:t>
            </a:r>
          </a:p>
          <a:p>
            <a:pPr algn="just"/>
            <a:endParaRPr lang="en-ZA" sz="2400" dirty="0">
              <a:solidFill>
                <a:schemeClr val="tx1"/>
              </a:solidFill>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What sources are you going to consult</a:t>
            </a:r>
            <a:r>
              <a:rPr lang="en-ZA" sz="2400" dirty="0" smtClean="0">
                <a:solidFill>
                  <a:schemeClr val="tx1"/>
                </a:solidFill>
                <a:latin typeface="Arial" panose="020B0604020202020204" pitchFamily="34" charset="0"/>
                <a:cs typeface="Arial" panose="020B0604020202020204" pitchFamily="34" charset="0"/>
              </a:rPr>
              <a:t>?</a:t>
            </a:r>
          </a:p>
          <a:p>
            <a:pPr marL="800100" lvl="1" indent="-342900" algn="just">
              <a:buFont typeface="Arial" panose="020B0604020202020204" pitchFamily="34" charset="0"/>
              <a:buChar char="•"/>
            </a:pPr>
            <a:endParaRPr lang="en-ZA" sz="2400" dirty="0">
              <a:solidFill>
                <a:schemeClr val="tx1"/>
              </a:solidFill>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How are these sources going to assist you to answer your research question? (</a:t>
            </a:r>
            <a:r>
              <a:rPr lang="en-ZA" sz="2400" b="1" dirty="0">
                <a:solidFill>
                  <a:schemeClr val="tx1"/>
                </a:solidFill>
                <a:latin typeface="Arial" panose="020B0604020202020204" pitchFamily="34" charset="0"/>
                <a:cs typeface="Arial" panose="020B0604020202020204" pitchFamily="34" charset="0"/>
              </a:rPr>
              <a:t>not to be confused with the Literature Review</a:t>
            </a:r>
            <a:r>
              <a:rPr lang="en-ZA" sz="2400" dirty="0" smtClean="0">
                <a:solidFill>
                  <a:schemeClr val="tx1"/>
                </a:solidFill>
                <a:latin typeface="Arial" panose="020B0604020202020204" pitchFamily="34" charset="0"/>
                <a:cs typeface="Arial" panose="020B0604020202020204" pitchFamily="34" charset="0"/>
              </a:rPr>
              <a:t>)</a:t>
            </a:r>
          </a:p>
          <a:p>
            <a:pPr lvl="1" algn="just"/>
            <a:endParaRPr lang="en-ZA" sz="2400" dirty="0">
              <a:solidFill>
                <a:schemeClr val="tx1"/>
              </a:solidFill>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Are they the most appropriate, up to date and academic sources relevant to your topic</a:t>
            </a:r>
            <a:r>
              <a:rPr lang="en-ZA" sz="2400" dirty="0" smtClean="0">
                <a:solidFill>
                  <a:schemeClr val="tx1"/>
                </a:solidFill>
                <a:latin typeface="Arial" panose="020B0604020202020204" pitchFamily="34" charset="0"/>
                <a:cs typeface="Arial" panose="020B0604020202020204" pitchFamily="34" charset="0"/>
              </a:rPr>
              <a:t>?</a:t>
            </a:r>
          </a:p>
          <a:p>
            <a:pPr lvl="1" algn="just"/>
            <a:endParaRPr lang="en-ZA" sz="2400" dirty="0">
              <a:solidFill>
                <a:schemeClr val="tx1"/>
              </a:solidFill>
              <a:latin typeface="Arial" panose="020B0604020202020204" pitchFamily="34" charset="0"/>
              <a:cs typeface="Arial" panose="020B0604020202020204" pitchFamily="34" charset="0"/>
            </a:endParaRPr>
          </a:p>
          <a:p>
            <a:pPr marL="800100" lvl="1" indent="-342900" algn="jus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What approach are you going to adopt to analyse and evaluate your materials? </a:t>
            </a:r>
          </a:p>
        </p:txBody>
      </p:sp>
    </p:spTree>
    <p:extLst>
      <p:ext uri="{BB962C8B-B14F-4D97-AF65-F5344CB8AC3E}">
        <p14:creationId xmlns:p14="http://schemas.microsoft.com/office/powerpoint/2010/main" val="1519832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Limitations</a:t>
            </a:r>
          </a:p>
        </p:txBody>
      </p:sp>
      <p:sp>
        <p:nvSpPr>
          <p:cNvPr id="3" name="Content Placeholder 2"/>
          <p:cNvSpPr>
            <a:spLocks noGrp="1"/>
          </p:cNvSpPr>
          <p:nvPr>
            <p:ph idx="1"/>
          </p:nvPr>
        </p:nvSpPr>
        <p:spPr>
          <a:xfrm>
            <a:off x="549230" y="1400175"/>
            <a:ext cx="8055264" cy="4854816"/>
          </a:xfrm>
        </p:spPr>
        <p:txBody>
          <a:bodyPr>
            <a:normAutofit/>
          </a:bodyPr>
          <a:lstStyle/>
          <a:p>
            <a:pPr marL="342900" indent="-342900" algn="just">
              <a:spcBef>
                <a:spcPts val="600"/>
              </a:spcBef>
              <a:spcAft>
                <a:spcPts val="600"/>
              </a:spcAft>
              <a:buFont typeface="Arial" panose="020B0604020202020204" pitchFamily="34" charset="0"/>
              <a:buChar char="•"/>
            </a:pPr>
            <a:r>
              <a:rPr lang="en-ZA" sz="2000" dirty="0">
                <a:latin typeface="Arial" panose="020B0604020202020204" pitchFamily="34" charset="0"/>
                <a:cs typeface="Arial" panose="020B0604020202020204" pitchFamily="34" charset="0"/>
              </a:rPr>
              <a:t>The things that you are not doing (and why you have chosen not to do them). </a:t>
            </a:r>
          </a:p>
          <a:p>
            <a:pPr marL="342900" indent="-342900" algn="just">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For example:</a:t>
            </a:r>
          </a:p>
          <a:p>
            <a:pPr algn="just"/>
            <a:endParaRPr lang="en-ZA" sz="2000" dirty="0">
              <a:solidFill>
                <a:schemeClr val="tx1"/>
              </a:solidFill>
              <a:latin typeface="Arial" panose="020B0604020202020204" pitchFamily="34" charset="0"/>
              <a:cs typeface="Arial" panose="020B0604020202020204" pitchFamily="34" charset="0"/>
            </a:endParaRPr>
          </a:p>
          <a:p>
            <a:pPr lvl="1" algn="just">
              <a:spcBef>
                <a:spcPts val="0"/>
              </a:spcBef>
            </a:pPr>
            <a:r>
              <a:rPr lang="en-ZA" sz="2000" i="1" dirty="0">
                <a:solidFill>
                  <a:schemeClr val="tx1"/>
                </a:solidFill>
                <a:latin typeface="Arial" panose="020B0604020202020204" pitchFamily="34" charset="0"/>
                <a:cs typeface="Arial" panose="020B0604020202020204" pitchFamily="34" charset="0"/>
              </a:rPr>
              <a:t>“Affirmative action debates often focus on the sphere of labour law. Other areas which are affected by affirmative action policies include preferential procurement of government tenders; education, especially higher education; and social welfare spending. </a:t>
            </a:r>
            <a:r>
              <a:rPr lang="en-ZA" sz="2000" b="1" i="1" dirty="0">
                <a:solidFill>
                  <a:schemeClr val="tx1"/>
                </a:solidFill>
                <a:latin typeface="Arial" panose="020B0604020202020204" pitchFamily="34" charset="0"/>
                <a:cs typeface="Arial" panose="020B0604020202020204" pitchFamily="34" charset="0"/>
              </a:rPr>
              <a:t>Although I will inevitably refer to these contexts, particularly the employment context, I will not attempt to provide a detailed and exhaustive analysis of the legislation in question or of its interpretation by the courts</a:t>
            </a:r>
            <a:r>
              <a:rPr lang="en-ZA" sz="2000" i="1" dirty="0">
                <a:solidFill>
                  <a:schemeClr val="tx1"/>
                </a:solidFill>
                <a:latin typeface="Arial" panose="020B0604020202020204" pitchFamily="34" charset="0"/>
                <a:cs typeface="Arial" panose="020B0604020202020204" pitchFamily="34" charset="0"/>
              </a:rPr>
              <a:t>.”*</a:t>
            </a:r>
          </a:p>
          <a:p>
            <a:pPr lvl="1" algn="just">
              <a:spcBef>
                <a:spcPts val="0"/>
              </a:spcBef>
            </a:pPr>
            <a:endParaRPr lang="en-ZA" sz="2000" i="1" dirty="0">
              <a:solidFill>
                <a:schemeClr val="tx1"/>
              </a:solidFill>
              <a:latin typeface="Arial" panose="020B0604020202020204" pitchFamily="34" charset="0"/>
              <a:cs typeface="Arial" panose="020B0604020202020204" pitchFamily="34" charset="0"/>
            </a:endParaRPr>
          </a:p>
          <a:p>
            <a:pPr lvl="1" algn="just">
              <a:spcBef>
                <a:spcPts val="0"/>
              </a:spcBef>
            </a:pPr>
            <a:endParaRPr lang="en-ZA" sz="2000" i="1" dirty="0">
              <a:solidFill>
                <a:schemeClr val="tx1"/>
              </a:solidFill>
              <a:latin typeface="Arial" panose="020B0604020202020204" pitchFamily="34" charset="0"/>
              <a:cs typeface="Arial" panose="020B0604020202020204" pitchFamily="34" charset="0"/>
            </a:endParaRPr>
          </a:p>
          <a:p>
            <a:pPr lvl="1" algn="just">
              <a:spcBef>
                <a:spcPts val="0"/>
              </a:spcBef>
            </a:pPr>
            <a:r>
              <a:rPr lang="en-ZA" sz="1200" i="1" dirty="0">
                <a:solidFill>
                  <a:schemeClr val="tx1"/>
                </a:solidFill>
                <a:latin typeface="Arial" panose="020B0604020202020204" pitchFamily="34" charset="0"/>
                <a:cs typeface="Arial" panose="020B0604020202020204" pitchFamily="34" charset="0"/>
              </a:rPr>
              <a:t>* </a:t>
            </a:r>
            <a:r>
              <a:rPr lang="en-ZA" sz="1200" dirty="0">
                <a:solidFill>
                  <a:schemeClr val="tx1"/>
                </a:solidFill>
                <a:latin typeface="Arial" panose="020B0604020202020204" pitchFamily="34" charset="0"/>
                <a:cs typeface="Arial" panose="020B0604020202020204" pitchFamily="34" charset="0"/>
              </a:rPr>
              <a:t>EL </a:t>
            </a:r>
            <a:r>
              <a:rPr lang="en-ZA" sz="1200" dirty="0" err="1">
                <a:solidFill>
                  <a:schemeClr val="tx1"/>
                </a:solidFill>
                <a:latin typeface="Arial" panose="020B0604020202020204" pitchFamily="34" charset="0"/>
                <a:cs typeface="Arial" panose="020B0604020202020204" pitchFamily="34" charset="0"/>
              </a:rPr>
              <a:t>Nel</a:t>
            </a:r>
            <a:r>
              <a:rPr lang="en-ZA" sz="1200" dirty="0">
                <a:solidFill>
                  <a:schemeClr val="tx1"/>
                </a:solidFill>
                <a:latin typeface="Arial" panose="020B0604020202020204" pitchFamily="34" charset="0"/>
                <a:cs typeface="Arial" panose="020B0604020202020204" pitchFamily="34" charset="0"/>
              </a:rPr>
              <a:t> </a:t>
            </a:r>
            <a:r>
              <a:rPr lang="en-ZA" sz="1200" i="1" dirty="0">
                <a:latin typeface="Arial" panose="020B0604020202020204" pitchFamily="34" charset="0"/>
                <a:cs typeface="Arial" panose="020B0604020202020204" pitchFamily="34" charset="0"/>
              </a:rPr>
              <a:t>The justifications and limits of affirmative action : a jurisprudential and legal critique </a:t>
            </a:r>
            <a:r>
              <a:rPr lang="en-ZA" sz="1200" dirty="0" err="1">
                <a:latin typeface="Arial" panose="020B0604020202020204" pitchFamily="34" charset="0"/>
                <a:cs typeface="Arial" panose="020B0604020202020204" pitchFamily="34" charset="0"/>
              </a:rPr>
              <a:t>LLD</a:t>
            </a:r>
            <a:r>
              <a:rPr lang="en-ZA" sz="1200" dirty="0">
                <a:latin typeface="Arial" panose="020B0604020202020204" pitchFamily="34" charset="0"/>
                <a:cs typeface="Arial" panose="020B0604020202020204" pitchFamily="34" charset="0"/>
              </a:rPr>
              <a:t> thesis, Stellenbosch University (2012) 12.</a:t>
            </a:r>
            <a:endParaRPr lang="en-ZA" sz="1200" i="1" dirty="0">
              <a:latin typeface="Arial" panose="020B0604020202020204" pitchFamily="34" charset="0"/>
              <a:cs typeface="Arial" panose="020B0604020202020204" pitchFamily="34" charset="0"/>
            </a:endParaRPr>
          </a:p>
          <a:p>
            <a:pPr lvl="1" algn="just">
              <a:spcBef>
                <a:spcPts val="0"/>
              </a:spcBef>
            </a:pPr>
            <a:endParaRPr lang="en-ZA" sz="20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402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Literature review</a:t>
            </a:r>
          </a:p>
        </p:txBody>
      </p:sp>
      <p:sp>
        <p:nvSpPr>
          <p:cNvPr id="3" name="Content Placeholder 2"/>
          <p:cNvSpPr>
            <a:spLocks noGrp="1"/>
          </p:cNvSpPr>
          <p:nvPr>
            <p:ph idx="1"/>
          </p:nvPr>
        </p:nvSpPr>
        <p:spPr>
          <a:xfrm>
            <a:off x="549230" y="1438275"/>
            <a:ext cx="8055264" cy="4816716"/>
          </a:xfrm>
        </p:spPr>
        <p:txBody>
          <a:bodyPr>
            <a:normAutofit/>
          </a:bodyPr>
          <a:lstStyle/>
          <a:p>
            <a:pPr marL="285750" indent="-285750" algn="just">
              <a:spcBef>
                <a:spcPts val="600"/>
              </a:spcBef>
              <a:spcAft>
                <a:spcPts val="600"/>
              </a:spcAft>
              <a:buFont typeface="Arial" panose="020B0604020202020204" pitchFamily="34" charset="0"/>
              <a:buChar char="•"/>
            </a:pPr>
            <a:r>
              <a:rPr lang="en-ZA" sz="2000" dirty="0">
                <a:solidFill>
                  <a:schemeClr val="tx1"/>
                </a:solidFill>
              </a:rPr>
              <a:t>The literature review should be a page or so which means 2-3 paragraphs 500-600 words. The aim is to find a few relevant, comparable sources, if that is 3 or 5 sources depends on the topic but the sources has to be </a:t>
            </a:r>
            <a:r>
              <a:rPr lang="en-ZA" sz="2000" b="1" dirty="0">
                <a:solidFill>
                  <a:schemeClr val="tx1"/>
                </a:solidFill>
              </a:rPr>
              <a:t>authoritative, comparable and relevant</a:t>
            </a:r>
            <a:r>
              <a:rPr lang="en-ZA" sz="2000" dirty="0">
                <a:solidFill>
                  <a:schemeClr val="tx1"/>
                </a:solidFill>
              </a:rPr>
              <a:t>”</a:t>
            </a:r>
          </a:p>
          <a:p>
            <a:pPr marL="285750" indent="-285750" algn="just">
              <a:spcBef>
                <a:spcPts val="600"/>
              </a:spcBef>
              <a:spcAft>
                <a:spcPts val="600"/>
              </a:spcAft>
              <a:buFont typeface="Arial" panose="020B0604020202020204" pitchFamily="34" charset="0"/>
              <a:buChar char="•"/>
            </a:pPr>
            <a:r>
              <a:rPr lang="en-ZA" sz="2000" dirty="0">
                <a:solidFill>
                  <a:schemeClr val="tx1"/>
                </a:solidFill>
              </a:rPr>
              <a:t>Essentially a literature review tells your reader what specific part of a specific source is going to assist you to answers a specific question or address a specific research aim.</a:t>
            </a:r>
          </a:p>
          <a:p>
            <a:pPr marL="285750" indent="-285750" algn="just">
              <a:spcBef>
                <a:spcPts val="600"/>
              </a:spcBef>
              <a:spcAft>
                <a:spcPts val="600"/>
              </a:spcAft>
              <a:buFont typeface="Arial" panose="020B0604020202020204" pitchFamily="34" charset="0"/>
              <a:buChar char="•"/>
            </a:pPr>
            <a:r>
              <a:rPr lang="en-ZA" sz="2000" b="1" u="sng" dirty="0">
                <a:solidFill>
                  <a:schemeClr val="tx1"/>
                </a:solidFill>
              </a:rPr>
              <a:t>It is important that your literature review is more than just a list of references with a short </a:t>
            </a:r>
            <a:r>
              <a:rPr lang="en-ZA" sz="2000" b="1" u="sng" dirty="0" smtClean="0">
                <a:solidFill>
                  <a:schemeClr val="tx1"/>
                </a:solidFill>
              </a:rPr>
              <a:t>summary</a:t>
            </a:r>
            <a:r>
              <a:rPr lang="en-ZA" sz="2000" b="1" u="sng" dirty="0" smtClean="0">
                <a:solidFill>
                  <a:schemeClr val="tx1"/>
                </a:solidFill>
              </a:rPr>
              <a:t> </a:t>
            </a:r>
            <a:r>
              <a:rPr lang="en-ZA" sz="2000" b="1" u="sng" dirty="0">
                <a:solidFill>
                  <a:schemeClr val="tx1"/>
                </a:solidFill>
              </a:rPr>
              <a:t>of each one.</a:t>
            </a:r>
          </a:p>
        </p:txBody>
      </p:sp>
    </p:spTree>
    <p:extLst>
      <p:ext uri="{BB962C8B-B14F-4D97-AF65-F5344CB8AC3E}">
        <p14:creationId xmlns:p14="http://schemas.microsoft.com/office/powerpoint/2010/main" val="2333478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Bibliography</a:t>
            </a:r>
          </a:p>
        </p:txBody>
      </p:sp>
      <p:sp>
        <p:nvSpPr>
          <p:cNvPr id="3" name="Content Placeholder 2"/>
          <p:cNvSpPr>
            <a:spLocks noGrp="1"/>
          </p:cNvSpPr>
          <p:nvPr>
            <p:ph idx="1"/>
          </p:nvPr>
        </p:nvSpPr>
        <p:spPr>
          <a:xfrm>
            <a:off x="549230" y="1400175"/>
            <a:ext cx="8055264" cy="4854816"/>
          </a:xfrm>
        </p:spPr>
        <p:txBody>
          <a:bodyPr/>
          <a:lstStyle/>
          <a:p>
            <a:pPr marL="342900" indent="-342900" algn="jus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Consists of two sections</a:t>
            </a:r>
            <a:r>
              <a:rPr lang="en-ZA" sz="2000" dirty="0">
                <a:solidFill>
                  <a:schemeClr val="tx1"/>
                </a:solidFill>
                <a:latin typeface="Arial" panose="020B0604020202020204" pitchFamily="34" charset="0"/>
                <a:cs typeface="Arial" panose="020B0604020202020204" pitchFamily="34" charset="0"/>
              </a:rPr>
              <a:t>:</a:t>
            </a:r>
          </a:p>
          <a:p>
            <a:pPr marL="800100" lvl="1" indent="-342900" algn="just">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Sources read</a:t>
            </a:r>
          </a:p>
          <a:p>
            <a:pPr marL="800100" lvl="1" indent="-342900" algn="just">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Sourced that you are planning to read</a:t>
            </a:r>
          </a:p>
          <a:p>
            <a:pPr lvl="1" algn="just"/>
            <a:endParaRPr lang="en-ZA" sz="2000" dirty="0">
              <a:solidFill>
                <a:schemeClr val="tx1"/>
              </a:solidFill>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Sub-categories</a:t>
            </a:r>
            <a:r>
              <a:rPr lang="en-ZA" sz="2000" dirty="0">
                <a:solidFill>
                  <a:schemeClr val="tx1"/>
                </a:solidFill>
                <a:latin typeface="Arial" panose="020B0604020202020204" pitchFamily="34" charset="0"/>
                <a:cs typeface="Arial" panose="020B0604020202020204" pitchFamily="34" charset="0"/>
              </a:rPr>
              <a:t>: </a:t>
            </a:r>
          </a:p>
          <a:p>
            <a:pPr marL="800100" lvl="1" indent="-342900" algn="just">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Case law (SA; foreign law; international law) </a:t>
            </a:r>
          </a:p>
          <a:p>
            <a:pPr marL="800100" lvl="1" indent="-342900" algn="just">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Legislation </a:t>
            </a:r>
          </a:p>
          <a:p>
            <a:pPr marL="800100" lvl="1" indent="-342900" algn="just">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Journal articles </a:t>
            </a:r>
          </a:p>
          <a:p>
            <a:pPr marL="800100" lvl="1" indent="-342900" algn="just">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Books and chapters in edited collections </a:t>
            </a:r>
          </a:p>
          <a:p>
            <a:pPr marL="800100" lvl="1" indent="-342900" algn="just">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International instruments (e.g. Declarations, conventions, general comments etc.)</a:t>
            </a:r>
          </a:p>
          <a:p>
            <a:pPr marL="800100" lvl="1" indent="-342900" algn="just">
              <a:buFont typeface="Courier New" panose="02070309020205020404" pitchFamily="49" charset="0"/>
              <a:buChar char="o"/>
            </a:pPr>
            <a:r>
              <a:rPr lang="en-ZA" sz="2000" dirty="0">
                <a:solidFill>
                  <a:schemeClr val="tx1"/>
                </a:solidFill>
                <a:latin typeface="Arial" panose="020B0604020202020204" pitchFamily="34" charset="0"/>
                <a:cs typeface="Arial" panose="020B0604020202020204" pitchFamily="34" charset="0"/>
              </a:rPr>
              <a:t>Other documents (e.g., newspaper articles, internet sources) </a:t>
            </a:r>
          </a:p>
        </p:txBody>
      </p:sp>
    </p:spTree>
    <p:extLst>
      <p:ext uri="{BB962C8B-B14F-4D97-AF65-F5344CB8AC3E}">
        <p14:creationId xmlns:p14="http://schemas.microsoft.com/office/powerpoint/2010/main" val="3645854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Conduct legal research</a:t>
            </a:r>
          </a:p>
        </p:txBody>
      </p:sp>
      <p:sp>
        <p:nvSpPr>
          <p:cNvPr id="3" name="Content Placeholder 2"/>
          <p:cNvSpPr>
            <a:spLocks noGrp="1"/>
          </p:cNvSpPr>
          <p:nvPr>
            <p:ph idx="1"/>
          </p:nvPr>
        </p:nvSpPr>
        <p:spPr>
          <a:xfrm>
            <a:off x="549230" y="1486968"/>
            <a:ext cx="8055264" cy="4768023"/>
          </a:xfrm>
        </p:spPr>
        <p:txBody>
          <a:bodyPr>
            <a:normAutofit/>
          </a:bodyPr>
          <a:lstStyle/>
          <a:p>
            <a:pPr algn="just"/>
            <a:r>
              <a:rPr lang="en-ZA" sz="2400" b="1" dirty="0">
                <a:latin typeface="Arial" panose="020B0604020202020204" pitchFamily="34" charset="0"/>
                <a:cs typeface="Arial" panose="020B0604020202020204" pitchFamily="34" charset="0"/>
              </a:rPr>
              <a:t>Points to remember</a:t>
            </a:r>
            <a:r>
              <a:rPr lang="en-ZA" sz="2400" dirty="0">
                <a:latin typeface="Arial" panose="020B0604020202020204" pitchFamily="34" charset="0"/>
                <a:cs typeface="Arial" panose="020B0604020202020204" pitchFamily="34" charset="0"/>
              </a:rPr>
              <a:t>:</a:t>
            </a:r>
          </a:p>
          <a:p>
            <a:pPr algn="just"/>
            <a:endParaRPr lang="en-ZA" sz="2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2400" dirty="0">
                <a:latin typeface="Arial" panose="020B0604020202020204" pitchFamily="34" charset="0"/>
                <a:cs typeface="Arial" panose="020B0604020202020204" pitchFamily="34" charset="0"/>
              </a:rPr>
              <a:t>Ensure your research is</a:t>
            </a:r>
            <a:r>
              <a:rPr lang="en-ZA" sz="2400" b="1" dirty="0">
                <a:solidFill>
                  <a:schemeClr val="tx1"/>
                </a:solidFill>
                <a:latin typeface="Arial" panose="020B0604020202020204" pitchFamily="34" charset="0"/>
                <a:cs typeface="Arial" panose="020B0604020202020204" pitchFamily="34" charset="0"/>
              </a:rPr>
              <a:t> authoritative, comparable and relevant</a:t>
            </a:r>
            <a:r>
              <a:rPr lang="en-ZA" sz="2400" b="1" dirty="0" smtClean="0">
                <a:solidFill>
                  <a:schemeClr val="tx1"/>
                </a:solidFill>
                <a:latin typeface="Arial" panose="020B0604020202020204" pitchFamily="34" charset="0"/>
                <a:cs typeface="Arial" panose="020B0604020202020204" pitchFamily="34" charset="0"/>
              </a:rPr>
              <a:t>.</a:t>
            </a:r>
          </a:p>
          <a:p>
            <a:pPr algn="just"/>
            <a:endParaRPr lang="en-ZA" sz="2400" b="1" dirty="0">
              <a:solidFill>
                <a:schemeClr val="tx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For example:</a:t>
            </a:r>
          </a:p>
          <a:p>
            <a:pPr marL="742950" lvl="1" indent="-285750" algn="jus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Peer reviewed journal articles;</a:t>
            </a:r>
          </a:p>
          <a:p>
            <a:pPr marL="742950" lvl="1" indent="-285750" algn="jus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Books, chapters in books etc.;</a:t>
            </a:r>
          </a:p>
          <a:p>
            <a:pPr marL="742950" lvl="1" indent="-285750" algn="jus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Legislation and case law. </a:t>
            </a:r>
            <a:endParaRPr lang="en-ZA" sz="2400" dirty="0" smtClean="0">
              <a:solidFill>
                <a:schemeClr val="tx1"/>
              </a:solidFill>
              <a:latin typeface="Arial" panose="020B0604020202020204" pitchFamily="34" charset="0"/>
              <a:cs typeface="Arial" panose="020B0604020202020204" pitchFamily="34" charset="0"/>
            </a:endParaRPr>
          </a:p>
          <a:p>
            <a:pPr lvl="1" algn="just"/>
            <a:endParaRPr lang="en-ZA" sz="2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2400" dirty="0">
                <a:latin typeface="Arial" panose="020B0604020202020204" pitchFamily="34" charset="0"/>
                <a:cs typeface="Arial" panose="020B0604020202020204" pitchFamily="34" charset="0"/>
              </a:rPr>
              <a:t>The aim is to extract key points by comparing and contrasting across studies, instead of reading one paper after another. </a:t>
            </a:r>
          </a:p>
          <a:p>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4135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54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Technical Presentation</a:t>
            </a:r>
          </a:p>
        </p:txBody>
      </p:sp>
      <p:sp>
        <p:nvSpPr>
          <p:cNvPr id="3" name="Content Placeholder 2"/>
          <p:cNvSpPr>
            <a:spLocks noGrp="1"/>
          </p:cNvSpPr>
          <p:nvPr>
            <p:ph idx="1"/>
          </p:nvPr>
        </p:nvSpPr>
        <p:spPr>
          <a:xfrm>
            <a:off x="549230" y="1447800"/>
            <a:ext cx="8055264" cy="4807191"/>
          </a:xfrm>
        </p:spPr>
        <p:txBody>
          <a:bodyPr/>
          <a:lstStyle/>
          <a:p>
            <a:pPr algn="just">
              <a:lnSpc>
                <a:spcPts val="2400"/>
              </a:lnSpc>
              <a:spcAft>
                <a:spcPts val="600"/>
              </a:spcAft>
            </a:pPr>
            <a:r>
              <a:rPr lang="en-ZA" sz="2000" b="1" dirty="0">
                <a:solidFill>
                  <a:schemeClr val="tx1"/>
                </a:solidFill>
                <a:latin typeface="Arial" panose="020B0604020202020204" pitchFamily="34" charset="0"/>
                <a:cs typeface="Arial" panose="020B0604020202020204" pitchFamily="34" charset="0"/>
              </a:rPr>
              <a:t>Word count </a:t>
            </a:r>
            <a:r>
              <a:rPr lang="en-ZA" sz="2000" dirty="0">
                <a:solidFill>
                  <a:schemeClr val="tx1"/>
                </a:solidFill>
                <a:latin typeface="Arial" panose="020B0604020202020204" pitchFamily="34" charset="0"/>
                <a:cs typeface="Arial" panose="020B0604020202020204" pitchFamily="34" charset="0"/>
              </a:rPr>
              <a:t>= 2 000 words </a:t>
            </a:r>
            <a:r>
              <a:rPr lang="en-ZA" sz="2000" dirty="0" err="1">
                <a:solidFill>
                  <a:schemeClr val="tx1"/>
                </a:solidFill>
                <a:latin typeface="Arial" panose="020B0604020202020204" pitchFamily="34" charset="0"/>
                <a:cs typeface="Arial" panose="020B0604020202020204" pitchFamily="34" charset="0"/>
              </a:rPr>
              <a:t>incl</a:t>
            </a:r>
            <a:r>
              <a:rPr lang="en-ZA" sz="2000" dirty="0">
                <a:solidFill>
                  <a:schemeClr val="tx1"/>
                </a:solidFill>
                <a:latin typeface="Arial" panose="020B0604020202020204" pitchFamily="34" charset="0"/>
                <a:cs typeface="Arial" panose="020B0604020202020204" pitchFamily="34" charset="0"/>
              </a:rPr>
              <a:t> footnotes and bibliography </a:t>
            </a:r>
          </a:p>
          <a:p>
            <a:pPr algn="just">
              <a:lnSpc>
                <a:spcPts val="2400"/>
              </a:lnSpc>
              <a:spcAft>
                <a:spcPts val="600"/>
              </a:spcAft>
            </a:pPr>
            <a:r>
              <a:rPr lang="en-ZA" sz="2000" dirty="0">
                <a:solidFill>
                  <a:schemeClr val="tx1"/>
                </a:solidFill>
                <a:latin typeface="Arial" panose="020B0604020202020204" pitchFamily="34" charset="0"/>
                <a:cs typeface="Arial" panose="020B0604020202020204" pitchFamily="34" charset="0"/>
              </a:rPr>
              <a:t>The format must be:</a:t>
            </a:r>
          </a:p>
          <a:p>
            <a:pPr marL="342900" indent="-342900" algn="just">
              <a:lnSpc>
                <a:spcPts val="2400"/>
              </a:lnSpc>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12 points</a:t>
            </a:r>
            <a:r>
              <a:rPr lang="en-ZA" sz="2000" dirty="0">
                <a:solidFill>
                  <a:schemeClr val="tx1"/>
                </a:solidFill>
                <a:latin typeface="Arial" panose="020B0604020202020204" pitchFamily="34" charset="0"/>
                <a:cs typeface="Arial" panose="020B0604020202020204" pitchFamily="34" charset="0"/>
              </a:rPr>
              <a:t>, </a:t>
            </a:r>
            <a:r>
              <a:rPr lang="en-ZA" sz="2000" b="1" dirty="0">
                <a:solidFill>
                  <a:schemeClr val="tx1"/>
                </a:solidFill>
                <a:latin typeface="Arial" panose="020B0604020202020204" pitchFamily="34" charset="0"/>
                <a:cs typeface="Arial" panose="020B0604020202020204" pitchFamily="34" charset="0"/>
              </a:rPr>
              <a:t>Arial font</a:t>
            </a:r>
            <a:r>
              <a:rPr lang="en-ZA" sz="2000" dirty="0">
                <a:solidFill>
                  <a:schemeClr val="tx1"/>
                </a:solidFill>
                <a:latin typeface="Arial" panose="020B0604020202020204" pitchFamily="34" charset="0"/>
                <a:cs typeface="Arial" panose="020B0604020202020204" pitchFamily="34" charset="0"/>
              </a:rPr>
              <a:t>, </a:t>
            </a:r>
          </a:p>
          <a:p>
            <a:pPr marL="342900" indent="-342900" algn="just">
              <a:lnSpc>
                <a:spcPts val="2400"/>
              </a:lnSpc>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with </a:t>
            </a:r>
            <a:r>
              <a:rPr lang="en-ZA" sz="2000" b="1" dirty="0">
                <a:solidFill>
                  <a:schemeClr val="tx1"/>
                </a:solidFill>
                <a:latin typeface="Arial" panose="020B0604020202020204" pitchFamily="34" charset="0"/>
                <a:cs typeface="Arial" panose="020B0604020202020204" pitchFamily="34" charset="0"/>
              </a:rPr>
              <a:t>1.5 line spacing, 0 before 0 after, </a:t>
            </a:r>
          </a:p>
          <a:p>
            <a:pPr marL="342900" indent="-342900" algn="just">
              <a:lnSpc>
                <a:spcPts val="2400"/>
              </a:lnSpc>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2.54 margins </a:t>
            </a:r>
            <a:r>
              <a:rPr lang="en-ZA" sz="2000" dirty="0">
                <a:solidFill>
                  <a:schemeClr val="tx1"/>
                </a:solidFill>
                <a:latin typeface="Arial" panose="020B0604020202020204" pitchFamily="34" charset="0"/>
                <a:cs typeface="Arial" panose="020B0604020202020204" pitchFamily="34" charset="0"/>
              </a:rPr>
              <a:t>all around and justified alignment. </a:t>
            </a:r>
          </a:p>
          <a:p>
            <a:pPr marL="342900" indent="-342900" algn="just">
              <a:lnSpc>
                <a:spcPts val="2400"/>
              </a:lnSpc>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Use a left indent, of 0.5 cm at the beginning of every paragraph, </a:t>
            </a:r>
            <a:r>
              <a:rPr lang="en-ZA" sz="2000" b="1" dirty="0">
                <a:solidFill>
                  <a:schemeClr val="tx1"/>
                </a:solidFill>
                <a:latin typeface="Arial" panose="020B0604020202020204" pitchFamily="34" charset="0"/>
                <a:cs typeface="Arial" panose="020B0604020202020204" pitchFamily="34" charset="0"/>
              </a:rPr>
              <a:t>excluding the first paragraph under any heading</a:t>
            </a:r>
            <a:r>
              <a:rPr lang="en-ZA" sz="2000" dirty="0">
                <a:solidFill>
                  <a:schemeClr val="tx1"/>
                </a:solidFill>
                <a:latin typeface="Arial" panose="020B0604020202020204" pitchFamily="34" charset="0"/>
                <a:cs typeface="Arial" panose="020B0604020202020204" pitchFamily="34" charset="0"/>
              </a:rPr>
              <a:t>. </a:t>
            </a:r>
          </a:p>
          <a:p>
            <a:pPr algn="just">
              <a:lnSpc>
                <a:spcPts val="2400"/>
              </a:lnSpc>
              <a:spcAft>
                <a:spcPts val="600"/>
              </a:spcAft>
            </a:pPr>
            <a:r>
              <a:rPr lang="en-ZA" sz="2000" dirty="0">
                <a:solidFill>
                  <a:schemeClr val="tx1"/>
                </a:solidFill>
                <a:latin typeface="Arial" panose="020B0604020202020204" pitchFamily="34" charset="0"/>
                <a:cs typeface="Arial" panose="020B0604020202020204" pitchFamily="34" charset="0"/>
              </a:rPr>
              <a:t>Footnotes should be formatted in the following way: </a:t>
            </a:r>
          </a:p>
          <a:p>
            <a:pPr marL="342900" indent="-342900" algn="just">
              <a:lnSpc>
                <a:spcPts val="2400"/>
              </a:lnSpc>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10 points Arial font</a:t>
            </a:r>
            <a:r>
              <a:rPr lang="en-ZA" sz="2000" dirty="0">
                <a:solidFill>
                  <a:schemeClr val="tx1"/>
                </a:solidFill>
                <a:latin typeface="Arial" panose="020B0604020202020204" pitchFamily="34" charset="0"/>
                <a:cs typeface="Arial" panose="020B0604020202020204" pitchFamily="34" charset="0"/>
              </a:rPr>
              <a:t>, with </a:t>
            </a:r>
            <a:r>
              <a:rPr lang="en-ZA" sz="2000" b="1" dirty="0">
                <a:solidFill>
                  <a:schemeClr val="tx1"/>
                </a:solidFill>
                <a:latin typeface="Arial" panose="020B0604020202020204" pitchFamily="34" charset="0"/>
                <a:cs typeface="Arial" panose="020B0604020202020204" pitchFamily="34" charset="0"/>
              </a:rPr>
              <a:t>single line spacing</a:t>
            </a:r>
            <a:r>
              <a:rPr lang="en-ZA" sz="2000" dirty="0">
                <a:solidFill>
                  <a:schemeClr val="tx1"/>
                </a:solidFill>
                <a:latin typeface="Arial" panose="020B0604020202020204" pitchFamily="34" charset="0"/>
                <a:cs typeface="Arial" panose="020B0604020202020204" pitchFamily="34" charset="0"/>
              </a:rPr>
              <a:t>, paragraph spacing 0 before and 0 after, </a:t>
            </a:r>
            <a:r>
              <a:rPr lang="en-ZA" sz="2000" b="1" dirty="0">
                <a:solidFill>
                  <a:schemeClr val="tx1"/>
                </a:solidFill>
                <a:latin typeface="Arial" panose="020B0604020202020204" pitchFamily="34" charset="0"/>
                <a:cs typeface="Arial" panose="020B0604020202020204" pitchFamily="34" charset="0"/>
              </a:rPr>
              <a:t>justified alignment</a:t>
            </a:r>
            <a:r>
              <a:rPr lang="en-ZA" sz="2000" dirty="0">
                <a:solidFill>
                  <a:schemeClr val="tx1"/>
                </a:solidFill>
                <a:latin typeface="Arial" panose="020B0604020202020204" pitchFamily="34" charset="0"/>
                <a:cs typeface="Arial" panose="020B0604020202020204" pitchFamily="34" charset="0"/>
              </a:rPr>
              <a:t>. </a:t>
            </a:r>
          </a:p>
          <a:p>
            <a:pPr marL="342900" indent="-342900">
              <a:spcBef>
                <a:spcPts val="600"/>
              </a:spcBef>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hlinkClick r:id="rId2"/>
              </a:rPr>
              <a:t>http://blogs.sun.ac.za/legalwriting/files/2015/02/Starter-Pack-2015.rar</a:t>
            </a:r>
            <a:r>
              <a:rPr lang="en-ZA" sz="2000" b="1" dirty="0">
                <a:solidFill>
                  <a:schemeClr val="tx1"/>
                </a:solidFill>
                <a:latin typeface="Arial" panose="020B0604020202020204" pitchFamily="34" charset="0"/>
                <a:cs typeface="Arial" panose="020B0604020202020204" pitchFamily="34" charset="0"/>
              </a:rPr>
              <a:t> </a:t>
            </a: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28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Technical Presentation</a:t>
            </a:r>
            <a:endParaRPr lang="en-ZA" dirty="0"/>
          </a:p>
        </p:txBody>
      </p:sp>
      <p:sp>
        <p:nvSpPr>
          <p:cNvPr id="3" name="Content Placeholder 2"/>
          <p:cNvSpPr>
            <a:spLocks noGrp="1"/>
          </p:cNvSpPr>
          <p:nvPr>
            <p:ph idx="1"/>
          </p:nvPr>
        </p:nvSpPr>
        <p:spPr>
          <a:xfrm>
            <a:off x="549230" y="1551008"/>
            <a:ext cx="8055264" cy="4703983"/>
          </a:xfrm>
        </p:spPr>
        <p:txBody>
          <a:bodyPr/>
          <a:lstStyle/>
          <a:p>
            <a:r>
              <a:rPr lang="en-ZA" sz="1600" dirty="0">
                <a:latin typeface="Arial" panose="020B0604020202020204" pitchFamily="34" charset="0"/>
                <a:cs typeface="Arial" panose="020B0604020202020204" pitchFamily="34" charset="0"/>
              </a:rPr>
              <a:t>Headings should be formatted in the following way:</a:t>
            </a:r>
          </a:p>
          <a:p>
            <a:r>
              <a:rPr lang="en-ZA" sz="1600" b="1" dirty="0">
                <a:latin typeface="Arial" panose="020B0604020202020204" pitchFamily="34" charset="0"/>
                <a:cs typeface="Arial" panose="020B0604020202020204" pitchFamily="34" charset="0"/>
              </a:rPr>
              <a:t>1	Level one</a:t>
            </a:r>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1 1 	Level two</a:t>
            </a:r>
          </a:p>
          <a:p>
            <a:r>
              <a:rPr lang="en-ZA" sz="1600" i="1" dirty="0">
                <a:latin typeface="Arial" panose="020B0604020202020204" pitchFamily="34" charset="0"/>
                <a:cs typeface="Arial" panose="020B0604020202020204" pitchFamily="34" charset="0"/>
              </a:rPr>
              <a:t>1 1 1 	Level three</a:t>
            </a:r>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Leave a full line space only before a level one (main) heading otherwise there must be no spaces in-between the level two and three (sub) headings. For example:</a:t>
            </a:r>
          </a:p>
          <a:p>
            <a:endParaRPr lang="en-ZA" sz="1600" dirty="0">
              <a:latin typeface="Arial" panose="020B0604020202020204" pitchFamily="34" charset="0"/>
              <a:cs typeface="Arial" panose="020B0604020202020204" pitchFamily="34" charset="0"/>
            </a:endParaRPr>
          </a:p>
          <a:p>
            <a:r>
              <a:rPr lang="en-ZA" sz="1600" b="1" dirty="0">
                <a:latin typeface="Arial" panose="020B0604020202020204" pitchFamily="34" charset="0"/>
                <a:cs typeface="Arial" panose="020B0604020202020204" pitchFamily="34" charset="0"/>
              </a:rPr>
              <a:t>4 	Access to justice in international human rights law</a:t>
            </a:r>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4 1	Access to justice as a peremptory norm of international law</a:t>
            </a:r>
          </a:p>
          <a:p>
            <a:r>
              <a:rPr lang="en-ZA" sz="1600" i="1" dirty="0">
                <a:latin typeface="Arial" panose="020B0604020202020204" pitchFamily="34" charset="0"/>
                <a:cs typeface="Arial" panose="020B0604020202020204" pitchFamily="34" charset="0"/>
              </a:rPr>
              <a:t>4 1 1	The Protocol to the African Court</a:t>
            </a:r>
          </a:p>
          <a:p>
            <a:endParaRPr lang="en-ZA" sz="1600" i="1" dirty="0">
              <a:latin typeface="Arial" panose="020B0604020202020204" pitchFamily="34" charset="0"/>
              <a:cs typeface="Arial" panose="020B0604020202020204" pitchFamily="34" charset="0"/>
            </a:endParaRPr>
          </a:p>
          <a:p>
            <a:r>
              <a:rPr lang="en-ZA" sz="1600" b="1" dirty="0">
                <a:latin typeface="Arial" panose="020B0604020202020204" pitchFamily="34" charset="0"/>
                <a:cs typeface="Arial" panose="020B0604020202020204" pitchFamily="34" charset="0"/>
              </a:rPr>
              <a:t>5	Does access to justice mandate direct access of individuals 	and 	NGOs before the African Court?</a:t>
            </a:r>
            <a:endParaRPr lang="en-ZA" sz="1600" dirty="0">
              <a:latin typeface="Arial" panose="020B0604020202020204" pitchFamily="34" charset="0"/>
              <a:cs typeface="Arial" panose="020B0604020202020204" pitchFamily="34" charset="0"/>
            </a:endParaRPr>
          </a:p>
          <a:p>
            <a:endParaRPr lang="en-ZA" dirty="0"/>
          </a:p>
        </p:txBody>
      </p:sp>
      <p:cxnSp>
        <p:nvCxnSpPr>
          <p:cNvPr id="5" name="Straight Arrow Connector 4"/>
          <p:cNvCxnSpPr/>
          <p:nvPr/>
        </p:nvCxnSpPr>
        <p:spPr>
          <a:xfrm flipH="1">
            <a:off x="5000264" y="5116011"/>
            <a:ext cx="2372810" cy="0"/>
          </a:xfrm>
          <a:prstGeom prst="straightConnector1">
            <a:avLst/>
          </a:prstGeom>
          <a:ln w="57150">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1758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Research outline - overview</a:t>
            </a:r>
          </a:p>
        </p:txBody>
      </p:sp>
      <p:sp>
        <p:nvSpPr>
          <p:cNvPr id="3" name="Content Placeholder 2"/>
          <p:cNvSpPr>
            <a:spLocks noGrp="1"/>
          </p:cNvSpPr>
          <p:nvPr>
            <p:ph idx="1"/>
          </p:nvPr>
        </p:nvSpPr>
        <p:spPr>
          <a:xfrm>
            <a:off x="549230" y="1325128"/>
            <a:ext cx="8055264" cy="4929863"/>
          </a:xfrm>
        </p:spPr>
        <p:txBody>
          <a:bodyPr>
            <a:normAutofit/>
          </a:bodyPr>
          <a:lstStyle/>
          <a:p>
            <a:pPr marL="285750" indent="-285750" algn="just">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In your research outline, you need to describe your intended or planned approach which you will use to answer your research question (“</a:t>
            </a:r>
            <a:r>
              <a:rPr lang="en-ZA" sz="2000" dirty="0" err="1">
                <a:solidFill>
                  <a:schemeClr val="tx1"/>
                </a:solidFill>
                <a:latin typeface="Arial" panose="020B0604020202020204" pitchFamily="34" charset="0"/>
                <a:cs typeface="Arial" panose="020B0604020202020204" pitchFamily="34" charset="0"/>
              </a:rPr>
              <a:t>RQ</a:t>
            </a:r>
            <a:r>
              <a:rPr lang="en-ZA" sz="2000" dirty="0">
                <a:solidFill>
                  <a:schemeClr val="tx1"/>
                </a:solidFill>
                <a:latin typeface="Arial" panose="020B0604020202020204" pitchFamily="34" charset="0"/>
                <a:cs typeface="Arial" panose="020B0604020202020204" pitchFamily="34" charset="0"/>
              </a:rPr>
              <a:t>”). </a:t>
            </a:r>
          </a:p>
          <a:p>
            <a:pPr marL="285750" indent="-285750" algn="just">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This include:</a:t>
            </a:r>
          </a:p>
          <a:p>
            <a:pPr marL="742950" lvl="1" indent="-285750" algn="just">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What methods are you going to use to answer your RQ and achieve your research aims? </a:t>
            </a:r>
          </a:p>
          <a:p>
            <a:pPr marL="742950" lvl="1" indent="-285750" algn="just">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What sources are you going to consult? </a:t>
            </a:r>
          </a:p>
          <a:p>
            <a:pPr marL="742950" lvl="1" indent="-285750" algn="just">
              <a:spcBef>
                <a:spcPts val="600"/>
              </a:spcBef>
              <a:spcAft>
                <a:spcPts val="600"/>
              </a:spcAft>
              <a:buFont typeface="Arial" panose="020B0604020202020204" pitchFamily="34" charset="0"/>
              <a:buChar char="•"/>
            </a:pPr>
            <a:r>
              <a:rPr lang="en-ZA" sz="2000" dirty="0">
                <a:solidFill>
                  <a:schemeClr val="tx1"/>
                </a:solidFill>
                <a:latin typeface="Arial" panose="020B0604020202020204" pitchFamily="34" charset="0"/>
                <a:cs typeface="Arial" panose="020B0604020202020204" pitchFamily="34" charset="0"/>
              </a:rPr>
              <a:t>How are these sources going to assist you to answer your RQ? Are they appropriate and the </a:t>
            </a:r>
            <a:r>
              <a:rPr lang="en-ZA" sz="2000" b="1" u="sng" dirty="0">
                <a:solidFill>
                  <a:schemeClr val="tx1"/>
                </a:solidFill>
                <a:latin typeface="Arial" panose="020B0604020202020204" pitchFamily="34" charset="0"/>
                <a:cs typeface="Arial" panose="020B0604020202020204" pitchFamily="34" charset="0"/>
              </a:rPr>
              <a:t>most relevant and up to date academic sources</a:t>
            </a:r>
            <a:r>
              <a:rPr lang="en-ZA" sz="2000" dirty="0">
                <a:solidFill>
                  <a:schemeClr val="tx1"/>
                </a:solidFill>
                <a:latin typeface="Arial" panose="020B0604020202020204" pitchFamily="34" charset="0"/>
                <a:cs typeface="Arial" panose="020B0604020202020204" pitchFamily="34" charset="0"/>
              </a:rPr>
              <a:t> relevant to your topic? </a:t>
            </a:r>
            <a:endParaRPr lang="en-ZA" sz="2000" dirty="0" smtClean="0">
              <a:solidFill>
                <a:schemeClr val="tx1"/>
              </a:solidFill>
              <a:latin typeface="Arial" panose="020B0604020202020204" pitchFamily="34" charset="0"/>
              <a:cs typeface="Arial" panose="020B0604020202020204" pitchFamily="34" charset="0"/>
            </a:endParaRPr>
          </a:p>
          <a:p>
            <a:pPr marL="742950" lvl="1" indent="-285750" algn="just">
              <a:spcBef>
                <a:spcPts val="600"/>
              </a:spcBef>
              <a:spcAft>
                <a:spcPts val="600"/>
              </a:spcAft>
              <a:buFont typeface="Arial" panose="020B0604020202020204" pitchFamily="34" charset="0"/>
              <a:buChar char="•"/>
            </a:pPr>
            <a:r>
              <a:rPr lang="en-ZA" sz="2000" dirty="0" smtClean="0">
                <a:solidFill>
                  <a:schemeClr val="tx1"/>
                </a:solidFill>
                <a:latin typeface="Arial" panose="020B0604020202020204" pitchFamily="34" charset="0"/>
                <a:cs typeface="Arial" panose="020B0604020202020204" pitchFamily="34" charset="0"/>
              </a:rPr>
              <a:t>What </a:t>
            </a:r>
            <a:r>
              <a:rPr lang="en-ZA" sz="2000" dirty="0">
                <a:solidFill>
                  <a:schemeClr val="tx1"/>
                </a:solidFill>
                <a:latin typeface="Arial" panose="020B0604020202020204" pitchFamily="34" charset="0"/>
                <a:cs typeface="Arial" panose="020B0604020202020204" pitchFamily="34" charset="0"/>
              </a:rPr>
              <a:t>approach are you going to adopt towards analysing and evaluating your materials? Example: Critical legal approach? Comparative analysis? </a:t>
            </a:r>
          </a:p>
          <a:p>
            <a:pPr marL="285750" indent="-285750">
              <a:spcBef>
                <a:spcPts val="600"/>
              </a:spcBef>
              <a:spcAft>
                <a:spcPts val="600"/>
              </a:spcAft>
              <a:buFont typeface="Arial" panose="020B0604020202020204" pitchFamily="34" charset="0"/>
              <a:buChar char="•"/>
            </a:pPr>
            <a:endParaRPr lang="en-US" sz="2000" dirty="0">
              <a:solidFill>
                <a:schemeClr val="tx1"/>
              </a:solidFill>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66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Address the following in your RO</a:t>
            </a:r>
          </a:p>
        </p:txBody>
      </p:sp>
      <p:sp>
        <p:nvSpPr>
          <p:cNvPr id="3" name="Content Placeholder 2"/>
          <p:cNvSpPr>
            <a:spLocks noGrp="1"/>
          </p:cNvSpPr>
          <p:nvPr>
            <p:ph idx="1"/>
          </p:nvPr>
        </p:nvSpPr>
        <p:spPr>
          <a:xfrm>
            <a:off x="549230" y="1325128"/>
            <a:ext cx="8055264" cy="4929863"/>
          </a:xfrm>
        </p:spPr>
        <p:txBody>
          <a:bodyPr>
            <a:noAutofit/>
          </a:bodyPr>
          <a:lstStyle/>
          <a:p>
            <a:pPr marL="285750" indent="-285750" algn="just">
              <a:spcBef>
                <a:spcPts val="600"/>
              </a:spcBef>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Introduction</a:t>
            </a:r>
            <a:r>
              <a:rPr lang="en-ZA" sz="2000" dirty="0">
                <a:solidFill>
                  <a:schemeClr val="tx1"/>
                </a:solidFill>
                <a:latin typeface="Arial" panose="020B0604020202020204" pitchFamily="34" charset="0"/>
                <a:cs typeface="Arial" panose="020B0604020202020204" pitchFamily="34" charset="0"/>
              </a:rPr>
              <a:t> and aim (what am I writing about and why?) A description of the research problem and an indication as to relevance/importance/motivation of the problem</a:t>
            </a:r>
          </a:p>
          <a:p>
            <a:pPr marL="285750" indent="-285750" algn="just">
              <a:spcBef>
                <a:spcPts val="600"/>
              </a:spcBef>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Research problem </a:t>
            </a:r>
            <a:r>
              <a:rPr lang="en-ZA" sz="2000" dirty="0">
                <a:solidFill>
                  <a:schemeClr val="tx1"/>
                </a:solidFill>
                <a:latin typeface="Arial" panose="020B0604020202020204" pitchFamily="34" charset="0"/>
                <a:cs typeface="Arial" panose="020B0604020202020204" pitchFamily="34" charset="0"/>
              </a:rPr>
              <a:t>– set out the most important concepts (What)</a:t>
            </a:r>
          </a:p>
          <a:p>
            <a:pPr marL="285750" indent="-285750" algn="just">
              <a:spcBef>
                <a:spcPts val="600"/>
              </a:spcBef>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Research question(s) </a:t>
            </a:r>
            <a:r>
              <a:rPr lang="en-ZA" sz="2000" dirty="0">
                <a:solidFill>
                  <a:schemeClr val="tx1"/>
                </a:solidFill>
                <a:latin typeface="Arial" panose="020B0604020202020204" pitchFamily="34" charset="0"/>
                <a:cs typeface="Arial" panose="020B0604020202020204" pitchFamily="34" charset="0"/>
              </a:rPr>
              <a:t>that need to be answered – try to produce one over-arching research question and a corresponding </a:t>
            </a:r>
            <a:r>
              <a:rPr lang="en-ZA" sz="2000" b="1" dirty="0">
                <a:solidFill>
                  <a:schemeClr val="tx1"/>
                </a:solidFill>
                <a:latin typeface="Arial" panose="020B0604020202020204" pitchFamily="34" charset="0"/>
                <a:cs typeface="Arial" panose="020B0604020202020204" pitchFamily="34" charset="0"/>
              </a:rPr>
              <a:t>hypothesis</a:t>
            </a:r>
            <a:r>
              <a:rPr lang="en-ZA" sz="2000" dirty="0">
                <a:solidFill>
                  <a:schemeClr val="tx1"/>
                </a:solidFill>
                <a:latin typeface="Arial" panose="020B0604020202020204" pitchFamily="34" charset="0"/>
                <a:cs typeface="Arial" panose="020B0604020202020204" pitchFamily="34" charset="0"/>
              </a:rPr>
              <a:t> (a proposition on how to approach the research question – a theory to test). </a:t>
            </a:r>
          </a:p>
          <a:p>
            <a:pPr marL="285750" indent="-285750" algn="just">
              <a:spcBef>
                <a:spcPts val="600"/>
              </a:spcBef>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Methodology </a:t>
            </a:r>
            <a:r>
              <a:rPr lang="en-ZA" sz="2000" dirty="0">
                <a:solidFill>
                  <a:schemeClr val="tx1"/>
                </a:solidFill>
                <a:latin typeface="Arial" panose="020B0604020202020204" pitchFamily="34" charset="0"/>
                <a:cs typeface="Arial" panose="020B0604020202020204" pitchFamily="34" charset="0"/>
              </a:rPr>
              <a:t>– </a:t>
            </a:r>
            <a:r>
              <a:rPr lang="en-ZA" sz="2000" dirty="0" smtClean="0">
                <a:solidFill>
                  <a:schemeClr val="tx1"/>
                </a:solidFill>
                <a:latin typeface="Arial" panose="020B0604020202020204" pitchFamily="34" charset="0"/>
                <a:cs typeface="Arial" panose="020B0604020202020204" pitchFamily="34" charset="0"/>
              </a:rPr>
              <a:t>what methods </a:t>
            </a:r>
            <a:r>
              <a:rPr lang="en-ZA" sz="2000" dirty="0">
                <a:solidFill>
                  <a:schemeClr val="tx1"/>
                </a:solidFill>
                <a:latin typeface="Arial" panose="020B0604020202020204" pitchFamily="34" charset="0"/>
                <a:cs typeface="Arial" panose="020B0604020202020204" pitchFamily="34" charset="0"/>
              </a:rPr>
              <a:t>are you going to use to answer your </a:t>
            </a:r>
            <a:r>
              <a:rPr lang="en-ZA" sz="2000" dirty="0" err="1" smtClean="0">
                <a:solidFill>
                  <a:schemeClr val="tx1"/>
                </a:solidFill>
                <a:latin typeface="Arial" panose="020B0604020202020204" pitchFamily="34" charset="0"/>
                <a:cs typeface="Arial" panose="020B0604020202020204" pitchFamily="34" charset="0"/>
              </a:rPr>
              <a:t>RQ</a:t>
            </a:r>
            <a:r>
              <a:rPr lang="en-ZA" sz="2000" dirty="0" smtClean="0">
                <a:solidFill>
                  <a:schemeClr val="tx1"/>
                </a:solidFill>
                <a:latin typeface="Arial" panose="020B0604020202020204" pitchFamily="34" charset="0"/>
                <a:cs typeface="Arial" panose="020B0604020202020204" pitchFamily="34" charset="0"/>
              </a:rPr>
              <a:t>. </a:t>
            </a:r>
            <a:endParaRPr lang="en-ZA" sz="2000" b="1" dirty="0">
              <a:solidFill>
                <a:schemeClr val="tx1"/>
              </a:solidFill>
              <a:latin typeface="Arial" panose="020B0604020202020204"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pPr>
            <a:r>
              <a:rPr lang="en-ZA" sz="2000" b="1" dirty="0" smtClean="0">
                <a:solidFill>
                  <a:schemeClr val="tx1"/>
                </a:solidFill>
                <a:latin typeface="Arial" panose="020B0604020202020204" pitchFamily="34" charset="0"/>
                <a:cs typeface="Arial" panose="020B0604020202020204" pitchFamily="34" charset="0"/>
              </a:rPr>
              <a:t>Limitations </a:t>
            </a:r>
            <a:r>
              <a:rPr lang="en-ZA" sz="2000" dirty="0">
                <a:solidFill>
                  <a:schemeClr val="tx1"/>
                </a:solidFill>
                <a:latin typeface="Arial" panose="020B0604020202020204" pitchFamily="34" charset="0"/>
                <a:cs typeface="Arial" panose="020B0604020202020204" pitchFamily="34" charset="0"/>
              </a:rPr>
              <a:t>–</a:t>
            </a:r>
            <a:r>
              <a:rPr lang="en-ZA" sz="2000" b="1" dirty="0" smtClean="0">
                <a:solidFill>
                  <a:schemeClr val="tx1"/>
                </a:solidFill>
                <a:latin typeface="Arial" panose="020B0604020202020204" pitchFamily="34" charset="0"/>
                <a:cs typeface="Arial" panose="020B0604020202020204" pitchFamily="34" charset="0"/>
              </a:rPr>
              <a:t> </a:t>
            </a:r>
            <a:r>
              <a:rPr lang="en-ZA" sz="2000" dirty="0">
                <a:latin typeface="Arial" panose="020B0604020202020204" pitchFamily="34" charset="0"/>
                <a:cs typeface="Arial" panose="020B0604020202020204" pitchFamily="34" charset="0"/>
              </a:rPr>
              <a:t>The things that you are not </a:t>
            </a:r>
            <a:r>
              <a:rPr lang="en-ZA" sz="2000" dirty="0" smtClean="0">
                <a:latin typeface="Arial" panose="020B0604020202020204" pitchFamily="34" charset="0"/>
                <a:cs typeface="Arial" panose="020B0604020202020204" pitchFamily="34" charset="0"/>
              </a:rPr>
              <a:t>doing and why not.</a:t>
            </a:r>
            <a:endParaRPr lang="en-ZA" sz="2000" b="1" dirty="0">
              <a:solidFill>
                <a:schemeClr val="tx1"/>
              </a:solidFill>
              <a:latin typeface="Arial" panose="020B0604020202020204"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Literature review </a:t>
            </a:r>
            <a:r>
              <a:rPr lang="en-ZA" sz="2000" dirty="0">
                <a:solidFill>
                  <a:schemeClr val="tx1"/>
                </a:solidFill>
                <a:latin typeface="Arial" panose="020B0604020202020204" pitchFamily="34" charset="0"/>
                <a:cs typeface="Arial" panose="020B0604020202020204" pitchFamily="34" charset="0"/>
              </a:rPr>
              <a:t>– </a:t>
            </a:r>
            <a:r>
              <a:rPr lang="en-ZA" sz="2000" dirty="0">
                <a:solidFill>
                  <a:schemeClr val="tx1"/>
                </a:solidFill>
                <a:latin typeface="Arial" panose="020B0604020202020204" pitchFamily="34" charset="0"/>
                <a:cs typeface="Arial" panose="020B0604020202020204" pitchFamily="34" charset="0"/>
              </a:rPr>
              <a:t>A review of relevant literature (be realistic and make sure you read the literature before reviewing it</a:t>
            </a:r>
            <a:r>
              <a:rPr lang="en-ZA" sz="2000" dirty="0" smtClean="0">
                <a:solidFill>
                  <a:schemeClr val="tx1"/>
                </a:solidFill>
                <a:latin typeface="Arial" panose="020B0604020202020204" pitchFamily="34" charset="0"/>
                <a:cs typeface="Arial" panose="020B0604020202020204" pitchFamily="34" charset="0"/>
              </a:rPr>
              <a:t>).</a:t>
            </a:r>
            <a:endParaRPr lang="en-ZA" sz="2000" dirty="0">
              <a:solidFill>
                <a:schemeClr val="tx1"/>
              </a:solidFill>
              <a:latin typeface="Arial" panose="020B0604020202020204"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pPr>
            <a:r>
              <a:rPr lang="en-ZA" sz="2000" b="1" dirty="0">
                <a:solidFill>
                  <a:schemeClr val="tx1"/>
                </a:solidFill>
                <a:latin typeface="Arial" panose="020B0604020202020204" pitchFamily="34" charset="0"/>
                <a:cs typeface="Arial" panose="020B0604020202020204" pitchFamily="34" charset="0"/>
              </a:rPr>
              <a:t>Bibliography </a:t>
            </a:r>
            <a:r>
              <a:rPr lang="en-ZA" sz="2000" dirty="0">
                <a:solidFill>
                  <a:schemeClr val="tx1"/>
                </a:solidFill>
                <a:latin typeface="Arial" panose="020B0604020202020204" pitchFamily="34" charset="0"/>
                <a:cs typeface="Arial" panose="020B0604020202020204" pitchFamily="34" charset="0"/>
              </a:rPr>
              <a:t>– divided into source read and sources to be read.</a:t>
            </a:r>
            <a:endParaRPr lang="en-ZA"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371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Suggested headings for RO</a:t>
            </a:r>
          </a:p>
        </p:txBody>
      </p:sp>
      <p:sp>
        <p:nvSpPr>
          <p:cNvPr id="3" name="Content Placeholder 2"/>
          <p:cNvSpPr>
            <a:spLocks noGrp="1"/>
          </p:cNvSpPr>
          <p:nvPr>
            <p:ph idx="1"/>
          </p:nvPr>
        </p:nvSpPr>
        <p:spPr>
          <a:xfrm>
            <a:off x="549230" y="1428750"/>
            <a:ext cx="8055264" cy="4826241"/>
          </a:xfrm>
        </p:spPr>
        <p:txBody>
          <a:bodyPr>
            <a:normAutofit/>
          </a:bodyPr>
          <a:lstStyle/>
          <a:p>
            <a:pPr marL="457200" indent="-457200">
              <a:spcBef>
                <a:spcPts val="600"/>
              </a:spcBef>
              <a:spcAft>
                <a:spcPts val="600"/>
              </a:spcAft>
              <a:buFont typeface="+mj-lt"/>
              <a:buAutoNum type="arabicPeriod"/>
            </a:pPr>
            <a:r>
              <a:rPr lang="en-ZA" sz="2000" dirty="0">
                <a:solidFill>
                  <a:schemeClr val="tx1"/>
                </a:solidFill>
                <a:latin typeface="Arial" panose="020B0604020202020204" pitchFamily="34" charset="0"/>
                <a:cs typeface="Arial" panose="020B0604020202020204" pitchFamily="34" charset="0"/>
              </a:rPr>
              <a:t>Introduction</a:t>
            </a:r>
          </a:p>
          <a:p>
            <a:pPr marL="457200" indent="-457200">
              <a:spcBef>
                <a:spcPts val="600"/>
              </a:spcBef>
              <a:spcAft>
                <a:spcPts val="600"/>
              </a:spcAft>
              <a:buFont typeface="+mj-lt"/>
              <a:buAutoNum type="arabicPeriod"/>
            </a:pPr>
            <a:r>
              <a:rPr lang="en-ZA" sz="2000" dirty="0">
                <a:solidFill>
                  <a:schemeClr val="tx1"/>
                </a:solidFill>
                <a:latin typeface="Arial" panose="020B0604020202020204" pitchFamily="34" charset="0"/>
                <a:cs typeface="Arial" panose="020B0604020202020204" pitchFamily="34" charset="0"/>
              </a:rPr>
              <a:t>Research problem</a:t>
            </a:r>
          </a:p>
          <a:p>
            <a:pPr marL="457200" indent="-457200">
              <a:spcBef>
                <a:spcPts val="600"/>
              </a:spcBef>
              <a:spcAft>
                <a:spcPts val="600"/>
              </a:spcAft>
              <a:buFont typeface="+mj-lt"/>
              <a:buAutoNum type="arabicPeriod"/>
            </a:pPr>
            <a:r>
              <a:rPr lang="en-ZA" sz="2000" dirty="0">
                <a:solidFill>
                  <a:schemeClr val="tx1"/>
                </a:solidFill>
                <a:latin typeface="Arial" panose="020B0604020202020204" pitchFamily="34" charset="0"/>
                <a:cs typeface="Arial" panose="020B0604020202020204" pitchFamily="34" charset="0"/>
              </a:rPr>
              <a:t>Research question and research hypothesis</a:t>
            </a:r>
          </a:p>
          <a:p>
            <a:pPr marL="457200" indent="-457200">
              <a:spcBef>
                <a:spcPts val="600"/>
              </a:spcBef>
              <a:spcAft>
                <a:spcPts val="600"/>
              </a:spcAft>
              <a:buFont typeface="+mj-lt"/>
              <a:buAutoNum type="arabicPeriod"/>
            </a:pPr>
            <a:r>
              <a:rPr lang="en-ZA" sz="2000" dirty="0">
                <a:solidFill>
                  <a:schemeClr val="tx1"/>
                </a:solidFill>
                <a:latin typeface="Arial" panose="020B0604020202020204" pitchFamily="34" charset="0"/>
                <a:cs typeface="Arial" panose="020B0604020202020204" pitchFamily="34" charset="0"/>
              </a:rPr>
              <a:t>Methodology</a:t>
            </a:r>
          </a:p>
          <a:p>
            <a:pPr marL="457200" indent="-457200">
              <a:spcBef>
                <a:spcPts val="600"/>
              </a:spcBef>
              <a:spcAft>
                <a:spcPts val="600"/>
              </a:spcAft>
              <a:buFont typeface="+mj-lt"/>
              <a:buAutoNum type="arabicPeriod"/>
            </a:pPr>
            <a:r>
              <a:rPr lang="en-ZA" sz="2000" dirty="0">
                <a:solidFill>
                  <a:schemeClr val="tx1"/>
                </a:solidFill>
                <a:latin typeface="Arial" panose="020B0604020202020204" pitchFamily="34" charset="0"/>
                <a:cs typeface="Arial" panose="020B0604020202020204" pitchFamily="34" charset="0"/>
              </a:rPr>
              <a:t>Limitations</a:t>
            </a:r>
          </a:p>
          <a:p>
            <a:pPr marL="457200" indent="-457200">
              <a:spcBef>
                <a:spcPts val="600"/>
              </a:spcBef>
              <a:spcAft>
                <a:spcPts val="600"/>
              </a:spcAft>
              <a:buFont typeface="+mj-lt"/>
              <a:buAutoNum type="arabicPeriod"/>
            </a:pPr>
            <a:r>
              <a:rPr lang="en-ZA" sz="2000" dirty="0">
                <a:solidFill>
                  <a:schemeClr val="tx1"/>
                </a:solidFill>
                <a:latin typeface="Arial" panose="020B0604020202020204" pitchFamily="34" charset="0"/>
                <a:cs typeface="Arial" panose="020B0604020202020204" pitchFamily="34" charset="0"/>
              </a:rPr>
              <a:t>Literature review</a:t>
            </a:r>
          </a:p>
          <a:p>
            <a:pPr marL="457200" indent="-457200">
              <a:spcBef>
                <a:spcPts val="600"/>
              </a:spcBef>
              <a:spcAft>
                <a:spcPts val="600"/>
              </a:spcAft>
              <a:buFont typeface="+mj-lt"/>
              <a:buAutoNum type="arabicPeriod"/>
            </a:pPr>
            <a:r>
              <a:rPr lang="en-ZA" sz="2000" dirty="0">
                <a:solidFill>
                  <a:schemeClr val="tx1"/>
                </a:solidFill>
                <a:latin typeface="Arial" panose="020B0604020202020204" pitchFamily="34" charset="0"/>
                <a:cs typeface="Arial" panose="020B0604020202020204" pitchFamily="34" charset="0"/>
              </a:rPr>
              <a:t>Provisional bibliography</a:t>
            </a:r>
          </a:p>
          <a:p>
            <a:pPr>
              <a:spcBef>
                <a:spcPts val="600"/>
              </a:spcBef>
            </a:pPr>
            <a:endParaRPr lang="en-ZA" sz="800" dirty="0">
              <a:solidFill>
                <a:schemeClr val="tx1"/>
              </a:solidFill>
              <a:latin typeface="Arial" panose="020B0604020202020204" pitchFamily="34" charset="0"/>
              <a:cs typeface="Arial" panose="020B0604020202020204" pitchFamily="34" charset="0"/>
            </a:endParaRPr>
          </a:p>
          <a:p>
            <a:pPr algn="just">
              <a:spcBef>
                <a:spcPts val="600"/>
              </a:spcBef>
              <a:spcAft>
                <a:spcPts val="600"/>
              </a:spcAft>
            </a:pPr>
            <a:r>
              <a:rPr lang="en-ZA" sz="2400" b="1" dirty="0">
                <a:solidFill>
                  <a:srgbClr val="FF0000"/>
                </a:solidFill>
                <a:latin typeface="Arial" panose="020B0604020202020204" pitchFamily="34" charset="0"/>
                <a:cs typeface="Arial" panose="020B0604020202020204" pitchFamily="34" charset="0"/>
              </a:rPr>
              <a:t>NB. Your lecturer’s instructions take preference – some lecturers prefer a more concise RO, some prefer not to include a literature review or a </a:t>
            </a:r>
            <a:r>
              <a:rPr lang="en-ZA" sz="2400" b="1" dirty="0" smtClean="0">
                <a:solidFill>
                  <a:srgbClr val="FF0000"/>
                </a:solidFill>
                <a:latin typeface="Arial" panose="020B0604020202020204" pitchFamily="34" charset="0"/>
                <a:cs typeface="Arial" panose="020B0604020202020204" pitchFamily="34" charset="0"/>
              </a:rPr>
              <a:t>hypothesis, etc. </a:t>
            </a:r>
            <a:r>
              <a:rPr lang="en-ZA" sz="2400" b="1" dirty="0">
                <a:solidFill>
                  <a:srgbClr val="FF0000"/>
                </a:solidFill>
                <a:latin typeface="Arial" panose="020B0604020202020204" pitchFamily="34" charset="0"/>
                <a:cs typeface="Arial" panose="020B0604020202020204" pitchFamily="34" charset="0"/>
              </a:rPr>
              <a:t>– make sure you know what your lecturer expects of </a:t>
            </a:r>
            <a:r>
              <a:rPr lang="en-ZA" sz="2400" b="1" dirty="0" smtClean="0">
                <a:solidFill>
                  <a:srgbClr val="FF0000"/>
                </a:solidFill>
                <a:latin typeface="Arial" panose="020B0604020202020204" pitchFamily="34" charset="0"/>
                <a:cs typeface="Arial" panose="020B0604020202020204" pitchFamily="34" charset="0"/>
              </a:rPr>
              <a:t>you and follow those instructions. </a:t>
            </a:r>
            <a:endParaRPr lang="en-ZA"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511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Introduction</a:t>
            </a:r>
          </a:p>
        </p:txBody>
      </p:sp>
      <p:sp>
        <p:nvSpPr>
          <p:cNvPr id="3" name="Content Placeholder 2"/>
          <p:cNvSpPr>
            <a:spLocks noGrp="1"/>
          </p:cNvSpPr>
          <p:nvPr>
            <p:ph idx="1"/>
          </p:nvPr>
        </p:nvSpPr>
        <p:spPr>
          <a:xfrm>
            <a:off x="549230" y="1438275"/>
            <a:ext cx="8055264" cy="4835766"/>
          </a:xfrm>
        </p:spPr>
        <p:txBody>
          <a:bodyPr/>
          <a:lstStyle/>
          <a:p>
            <a:pPr marL="342900" indent="-342900" algn="just">
              <a:spcBef>
                <a:spcPts val="600"/>
              </a:spcBef>
              <a:spcAft>
                <a:spcPts val="600"/>
              </a:spcAft>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This part briefly discusses the background to </a:t>
            </a:r>
            <a:r>
              <a:rPr lang="en-GB" sz="2400" dirty="0" smtClean="0">
                <a:solidFill>
                  <a:schemeClr val="tx1"/>
                </a:solidFill>
                <a:latin typeface="Arial" panose="020B0604020202020204" pitchFamily="34" charset="0"/>
                <a:cs typeface="Arial" panose="020B0604020202020204" pitchFamily="34" charset="0"/>
              </a:rPr>
              <a:t>your</a:t>
            </a:r>
            <a:r>
              <a:rPr lang="en-GB" sz="2400" dirty="0" smtClean="0">
                <a:solidFill>
                  <a:schemeClr val="tx1"/>
                </a:solidFill>
                <a:latin typeface="Arial" panose="020B0604020202020204" pitchFamily="34" charset="0"/>
                <a:cs typeface="Arial" panose="020B0604020202020204" pitchFamily="34" charset="0"/>
              </a:rPr>
              <a:t> </a:t>
            </a:r>
            <a:r>
              <a:rPr lang="en-GB" sz="2400" dirty="0">
                <a:solidFill>
                  <a:schemeClr val="tx1"/>
                </a:solidFill>
                <a:latin typeface="Arial" panose="020B0604020202020204" pitchFamily="34" charset="0"/>
                <a:cs typeface="Arial" panose="020B0604020202020204" pitchFamily="34" charset="0"/>
              </a:rPr>
              <a:t>research. </a:t>
            </a:r>
            <a:endParaRPr lang="en-ZA" sz="2400" dirty="0">
              <a:solidFill>
                <a:schemeClr val="tx1"/>
              </a:solidFill>
              <a:latin typeface="Arial" panose="020B0604020202020204" pitchFamily="34" charset="0"/>
              <a:cs typeface="Arial" panose="020B0604020202020204" pitchFamily="34" charset="0"/>
            </a:endParaRPr>
          </a:p>
          <a:p>
            <a:pPr marL="342900" indent="-342900" algn="just">
              <a:spcBef>
                <a:spcPts val="600"/>
              </a:spcBef>
              <a:spcAft>
                <a:spcPts val="600"/>
              </a:spcAf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The introduction of your paper will discuss the research problem and research aims which you have </a:t>
            </a:r>
            <a:r>
              <a:rPr lang="en-ZA" sz="2400" dirty="0" smtClean="0">
                <a:solidFill>
                  <a:schemeClr val="tx1"/>
                </a:solidFill>
                <a:latin typeface="Arial" panose="020B0604020202020204" pitchFamily="34" charset="0"/>
                <a:cs typeface="Arial" panose="020B0604020202020204" pitchFamily="34" charset="0"/>
              </a:rPr>
              <a:t>identified (the what and the why).</a:t>
            </a:r>
            <a:endParaRPr lang="en-ZA" sz="2400" dirty="0">
              <a:solidFill>
                <a:schemeClr val="tx1"/>
              </a:solidFill>
              <a:latin typeface="Arial" panose="020B0604020202020204" pitchFamily="34" charset="0"/>
              <a:cs typeface="Arial" panose="020B0604020202020204" pitchFamily="34" charset="0"/>
            </a:endParaRPr>
          </a:p>
          <a:p>
            <a:pPr marL="342900" indent="-342900" algn="just">
              <a:spcBef>
                <a:spcPts val="600"/>
              </a:spcBef>
              <a:spcAft>
                <a:spcPts val="600"/>
              </a:spcAf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What is the problem? Set out the most important concepts (ideas/theories)</a:t>
            </a:r>
          </a:p>
          <a:p>
            <a:pPr marL="342900" indent="-342900" algn="just">
              <a:spcBef>
                <a:spcPts val="600"/>
              </a:spcBef>
              <a:spcAft>
                <a:spcPts val="600"/>
              </a:spcAf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The primary purpose of an introduction is not to summarise the content of your paper. The purpose of an introduction is simply to explain to your reader </a:t>
            </a:r>
            <a:r>
              <a:rPr lang="en-ZA" sz="2400" b="1" dirty="0">
                <a:solidFill>
                  <a:schemeClr val="tx1"/>
                </a:solidFill>
                <a:latin typeface="Arial" panose="020B0604020202020204" pitchFamily="34" charset="0"/>
                <a:cs typeface="Arial" panose="020B0604020202020204" pitchFamily="34" charset="0"/>
              </a:rPr>
              <a:t>what you are writing about</a:t>
            </a:r>
            <a:r>
              <a:rPr lang="en-ZA" sz="2400" dirty="0">
                <a:solidFill>
                  <a:schemeClr val="tx1"/>
                </a:solidFill>
                <a:latin typeface="Arial" panose="020B0604020202020204" pitchFamily="34" charset="0"/>
                <a:cs typeface="Arial" panose="020B0604020202020204" pitchFamily="34" charset="0"/>
              </a:rPr>
              <a:t> as well as </a:t>
            </a:r>
            <a:r>
              <a:rPr lang="en-ZA" sz="2400" b="1" dirty="0">
                <a:solidFill>
                  <a:schemeClr val="tx1"/>
                </a:solidFill>
                <a:latin typeface="Arial" panose="020B0604020202020204" pitchFamily="34" charset="0"/>
                <a:cs typeface="Arial" panose="020B0604020202020204" pitchFamily="34" charset="0"/>
              </a:rPr>
              <a:t>the legal context</a:t>
            </a:r>
            <a:r>
              <a:rPr lang="en-ZA" sz="2400" dirty="0">
                <a:solidFill>
                  <a:schemeClr val="tx1"/>
                </a:solidFill>
                <a:latin typeface="Arial" panose="020B0604020202020204" pitchFamily="34" charset="0"/>
                <a:cs typeface="Arial" panose="020B0604020202020204" pitchFamily="34" charset="0"/>
              </a:rPr>
              <a:t> within which your discussion takes place.</a:t>
            </a:r>
          </a:p>
          <a:p>
            <a:pPr algn="just">
              <a:spcBef>
                <a:spcPts val="600"/>
              </a:spcBef>
              <a:spcAft>
                <a:spcPts val="600"/>
              </a:spcAft>
            </a:pPr>
            <a:endParaRPr lang="en-ZA" sz="2000" dirty="0">
              <a:solidFill>
                <a:schemeClr val="tx1"/>
              </a:solidFill>
              <a:latin typeface="Arial" panose="020B0604020202020204" pitchFamily="34" charset="0"/>
              <a:cs typeface="Arial" panose="020B0604020202020204" pitchFamily="34" charset="0"/>
            </a:endParaRPr>
          </a:p>
          <a:p>
            <a:pPr algn="just"/>
            <a:endParaRPr lang="en-ZA"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11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Research question</a:t>
            </a:r>
          </a:p>
        </p:txBody>
      </p:sp>
      <p:sp>
        <p:nvSpPr>
          <p:cNvPr id="3" name="Content Placeholder 2"/>
          <p:cNvSpPr>
            <a:spLocks noGrp="1"/>
          </p:cNvSpPr>
          <p:nvPr>
            <p:ph idx="1"/>
          </p:nvPr>
        </p:nvSpPr>
        <p:spPr>
          <a:xfrm>
            <a:off x="549230" y="1325128"/>
            <a:ext cx="8055264" cy="4929863"/>
          </a:xfrm>
        </p:spPr>
        <p:txBody>
          <a:bodyPr/>
          <a:lstStyle/>
          <a:p>
            <a:pPr algn="just">
              <a:spcBef>
                <a:spcPts val="600"/>
              </a:spcBef>
              <a:spcAft>
                <a:spcPts val="600"/>
              </a:spcAft>
            </a:pPr>
            <a:endParaRPr lang="en-ZA" sz="2000" dirty="0">
              <a:solidFill>
                <a:schemeClr val="tx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What is the particular overarching question that the research will address? This may lead you to a sub-question (or two</a:t>
            </a:r>
            <a:r>
              <a:rPr lang="en-GB" sz="2400" dirty="0" smtClean="0">
                <a:solidFill>
                  <a:schemeClr val="tx1"/>
                </a:solidFill>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en-GB" sz="2400" dirty="0" smtClean="0">
                <a:solidFill>
                  <a:schemeClr val="tx1"/>
                </a:solidFill>
                <a:latin typeface="Arial" panose="020B0604020202020204" pitchFamily="34" charset="0"/>
                <a:cs typeface="Arial" panose="020B0604020202020204" pitchFamily="34" charset="0"/>
              </a:rPr>
              <a:t>Some questions will be to the point, some you will have to narrow down. </a:t>
            </a:r>
            <a:endParaRPr lang="en-GB" sz="2400" dirty="0">
              <a:solidFill>
                <a:schemeClr val="tx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An example of a research question could be:</a:t>
            </a:r>
          </a:p>
          <a:p>
            <a:pPr algn="just">
              <a:spcBef>
                <a:spcPts val="600"/>
              </a:spcBef>
              <a:spcAft>
                <a:spcPts val="600"/>
              </a:spcAft>
            </a:pPr>
            <a:endParaRPr lang="en-ZA" sz="2000" dirty="0">
              <a:solidFill>
                <a:schemeClr val="tx1"/>
              </a:solidFill>
              <a:latin typeface="Arial" panose="020B0604020202020204" pitchFamily="34" charset="0"/>
              <a:cs typeface="Arial" panose="020B0604020202020204" pitchFamily="34" charset="0"/>
            </a:endParaRPr>
          </a:p>
          <a:p>
            <a:pPr algn="just">
              <a:spcBef>
                <a:spcPts val="600"/>
              </a:spcBef>
              <a:spcAft>
                <a:spcPts val="600"/>
              </a:spcAft>
            </a:pPr>
            <a:r>
              <a:rPr lang="en-ZA" sz="2000" i="1" dirty="0">
                <a:solidFill>
                  <a:schemeClr val="tx1"/>
                </a:solidFill>
                <a:latin typeface="Arial" panose="020B0604020202020204" pitchFamily="34" charset="0"/>
                <a:cs typeface="Arial" panose="020B0604020202020204" pitchFamily="34" charset="0"/>
              </a:rPr>
              <a:t>“</a:t>
            </a:r>
            <a:r>
              <a:rPr lang="en-GB" sz="2000" i="1" dirty="0">
                <a:solidFill>
                  <a:schemeClr val="tx1"/>
                </a:solidFill>
                <a:latin typeface="Arial" panose="020B0604020202020204" pitchFamily="34" charset="0"/>
                <a:cs typeface="Arial" panose="020B0604020202020204" pitchFamily="34" charset="0"/>
              </a:rPr>
              <a:t>The research question that this research paper will address is whether, in light of the increasing emphasis placed on the protection of women’s rights by the international and Southern African communities, the recognition and application of legal pluralism is necessary in the protection of women’s rights in the context of African customary marriages in South Africa and Namibia.”</a:t>
            </a:r>
          </a:p>
          <a:p>
            <a:pPr algn="just">
              <a:lnSpc>
                <a:spcPts val="1500"/>
              </a:lnSpc>
              <a:spcBef>
                <a:spcPts val="600"/>
              </a:spcBef>
              <a:spcAft>
                <a:spcPts val="600"/>
              </a:spcAft>
            </a:pPr>
            <a:endParaRPr lang="en-GB" sz="2000" dirty="0">
              <a:solidFill>
                <a:schemeClr val="tx1"/>
              </a:solidFill>
            </a:endParaRPr>
          </a:p>
        </p:txBody>
      </p:sp>
    </p:spTree>
    <p:extLst>
      <p:ext uri="{BB962C8B-B14F-4D97-AF65-F5344CB8AC3E}">
        <p14:creationId xmlns:p14="http://schemas.microsoft.com/office/powerpoint/2010/main" val="314952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Hypothesis</a:t>
            </a:r>
          </a:p>
        </p:txBody>
      </p:sp>
      <p:sp>
        <p:nvSpPr>
          <p:cNvPr id="3" name="Content Placeholder 2"/>
          <p:cNvSpPr>
            <a:spLocks noGrp="1"/>
          </p:cNvSpPr>
          <p:nvPr>
            <p:ph idx="1"/>
          </p:nvPr>
        </p:nvSpPr>
        <p:spPr>
          <a:xfrm>
            <a:off x="549230" y="1419225"/>
            <a:ext cx="8055264" cy="4835766"/>
          </a:xfrm>
        </p:spPr>
        <p:txBody>
          <a:bodyPr>
            <a:normAutofit/>
          </a:bodyPr>
          <a:lstStyle/>
          <a:p>
            <a:pPr marL="342900" indent="-342900" algn="just">
              <a:spcBef>
                <a:spcPts val="600"/>
              </a:spcBef>
              <a:spcAft>
                <a:spcPts val="600"/>
              </a:spcAf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Hypothesis = assumption or a theory “a supposition or proposed explanation made on the basis of limited evidence as a starting point for further investigation.”</a:t>
            </a:r>
          </a:p>
          <a:p>
            <a:pPr marL="342900" indent="-342900" algn="just">
              <a:spcBef>
                <a:spcPts val="600"/>
              </a:spcBef>
              <a:spcAft>
                <a:spcPts val="600"/>
              </a:spcAf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Based on your research so far, what is your theory on your research topic?</a:t>
            </a:r>
          </a:p>
          <a:p>
            <a:pPr marL="342900" indent="-342900" algn="just">
              <a:spcBef>
                <a:spcPts val="600"/>
              </a:spcBef>
              <a:spcAft>
                <a:spcPts val="600"/>
              </a:spcAft>
              <a:buFont typeface="Arial" panose="020B0604020202020204" pitchFamily="34" charset="0"/>
              <a:buChar char="•"/>
            </a:pPr>
            <a:r>
              <a:rPr lang="en-ZA" sz="2400" dirty="0">
                <a:solidFill>
                  <a:schemeClr val="tx1"/>
                </a:solidFill>
                <a:latin typeface="Arial" panose="020B0604020202020204" pitchFamily="34" charset="0"/>
                <a:cs typeface="Arial" panose="020B0604020202020204" pitchFamily="34" charset="0"/>
              </a:rPr>
              <a:t>An example of such a hypothesis could be:</a:t>
            </a:r>
          </a:p>
          <a:p>
            <a:pPr algn="just">
              <a:spcBef>
                <a:spcPts val="600"/>
              </a:spcBef>
              <a:spcAft>
                <a:spcPts val="600"/>
              </a:spcAft>
            </a:pPr>
            <a:endParaRPr lang="en-ZA" sz="2000" dirty="0">
              <a:solidFill>
                <a:schemeClr val="tx1"/>
              </a:solidFill>
              <a:latin typeface="Arial" panose="020B0604020202020204" pitchFamily="34" charset="0"/>
              <a:cs typeface="Arial" panose="020B0604020202020204" pitchFamily="34" charset="0"/>
            </a:endParaRPr>
          </a:p>
          <a:p>
            <a:pPr algn="just">
              <a:spcBef>
                <a:spcPts val="600"/>
              </a:spcBef>
              <a:spcAft>
                <a:spcPts val="600"/>
              </a:spcAft>
            </a:pPr>
            <a:r>
              <a:rPr lang="en-ZA" sz="2000" i="1" dirty="0">
                <a:solidFill>
                  <a:schemeClr val="tx1"/>
                </a:solidFill>
                <a:latin typeface="Arial" panose="020B0604020202020204" pitchFamily="34" charset="0"/>
                <a:cs typeface="Arial" panose="020B0604020202020204" pitchFamily="34" charset="0"/>
              </a:rPr>
              <a:t>“</a:t>
            </a:r>
            <a:r>
              <a:rPr lang="en-GB" sz="2000" i="1" dirty="0">
                <a:solidFill>
                  <a:schemeClr val="tx1"/>
                </a:solidFill>
                <a:latin typeface="Arial" panose="020B0604020202020204" pitchFamily="34" charset="0"/>
                <a:cs typeface="Arial" panose="020B0604020202020204" pitchFamily="34" charset="0"/>
              </a:rPr>
              <a:t>The constitutional and legislative recognition of customary law and more specifically African customary marriage, allows the legislators to regulate aspects of the customary law that </a:t>
            </a:r>
            <a:r>
              <a:rPr lang="en-GB" sz="2000" b="1" i="1" dirty="0">
                <a:solidFill>
                  <a:schemeClr val="tx1"/>
                </a:solidFill>
                <a:latin typeface="Arial" panose="020B0604020202020204" pitchFamily="34" charset="0"/>
                <a:cs typeface="Arial" panose="020B0604020202020204" pitchFamily="34" charset="0"/>
              </a:rPr>
              <a:t>prove harmful to the rights of women</a:t>
            </a:r>
            <a:r>
              <a:rPr lang="en-GB" sz="2000" i="1" dirty="0">
                <a:solidFill>
                  <a:schemeClr val="tx1"/>
                </a:solidFill>
                <a:latin typeface="Arial" panose="020B0604020202020204" pitchFamily="34" charset="0"/>
                <a:cs typeface="Arial" panose="020B0604020202020204" pitchFamily="34" charset="0"/>
              </a:rPr>
              <a:t>.”</a:t>
            </a:r>
            <a:endParaRPr lang="en-ZA" sz="20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669773"/>
      </p:ext>
    </p:extLst>
  </p:cSld>
  <p:clrMapOvr>
    <a:masterClrMapping/>
  </p:clrMapOvr>
</p:sld>
</file>

<file path=ppt/theme/theme1.xml><?xml version="1.0" encoding="utf-8"?>
<a:theme xmlns:a="http://schemas.openxmlformats.org/drawingml/2006/main" name="Default Theme">
  <a:themeElements>
    <a:clrScheme name="Custom 20">
      <a:dk1>
        <a:srgbClr val="272727"/>
      </a:dk1>
      <a:lt1>
        <a:srgbClr val="FFFFFE"/>
      </a:lt1>
      <a:dk2>
        <a:srgbClr val="60223B"/>
      </a:dk2>
      <a:lt2>
        <a:srgbClr val="8C979A"/>
      </a:lt2>
      <a:accent1>
        <a:srgbClr val="9F8852"/>
      </a:accent1>
      <a:accent2>
        <a:srgbClr val="BCAC87"/>
      </a:accent2>
      <a:accent3>
        <a:srgbClr val="8C979A"/>
      </a:accent3>
      <a:accent4>
        <a:srgbClr val="BAC1C2"/>
      </a:accent4>
      <a:accent5>
        <a:srgbClr val="E8EAEB"/>
      </a:accent5>
      <a:accent6>
        <a:srgbClr val="666666"/>
      </a:accent6>
      <a:hlink>
        <a:srgbClr val="60223B"/>
      </a:hlink>
      <a:folHlink>
        <a:srgbClr val="BAC1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87482067833B48B6D998945E30988C" ma:contentTypeVersion="1" ma:contentTypeDescription="Create a new document." ma:contentTypeScope="" ma:versionID="6183944f84f562298e48e489766c84e0">
  <xsd:schema xmlns:xsd="http://www.w3.org/2001/XMLSchema" xmlns:xs="http://www.w3.org/2001/XMLSchema" xmlns:p="http://schemas.microsoft.com/office/2006/metadata/properties" xmlns:ns1="http://schemas.microsoft.com/sharepoint/v3" targetNamespace="http://schemas.microsoft.com/office/2006/metadata/properties" ma:root="true" ma:fieldsID="18eccab7e06c40e5fe83bf06182e4b5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41E923-8BCA-451E-AFAA-B657148482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BB2881-B3E9-4E68-BD76-B451DC6D8825}">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5191F9C1-C10A-4F9D-BC79-E222C12C09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Theme.thmx</Template>
  <TotalTime>1642</TotalTime>
  <Words>1172</Words>
  <Application>Microsoft Office PowerPoint</Application>
  <PresentationFormat>On-screen Show (4:3)</PresentationFormat>
  <Paragraphs>113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Theme</vt:lpstr>
      <vt:lpstr>Legal Skills 411</vt:lpstr>
      <vt:lpstr>Technical Presentation</vt:lpstr>
      <vt:lpstr>Technical Presentation</vt:lpstr>
      <vt:lpstr>Research outline - overview</vt:lpstr>
      <vt:lpstr>Address the following in your RO</vt:lpstr>
      <vt:lpstr>Suggested headings for RO</vt:lpstr>
      <vt:lpstr>Introduction</vt:lpstr>
      <vt:lpstr>Research question</vt:lpstr>
      <vt:lpstr>Hypothesis</vt:lpstr>
      <vt:lpstr>Methodology</vt:lpstr>
      <vt:lpstr>Limitations</vt:lpstr>
      <vt:lpstr>Literature review</vt:lpstr>
      <vt:lpstr>Bibliography</vt:lpstr>
      <vt:lpstr>Conduct legal research</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dc:creator>
  <cp:lastModifiedBy>Anon</cp:lastModifiedBy>
  <cp:revision>49</cp:revision>
  <dcterms:created xsi:type="dcterms:W3CDTF">2015-07-23T13:56:33Z</dcterms:created>
  <dcterms:modified xsi:type="dcterms:W3CDTF">2017-02-01T08:41:08Z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0x010100C887482067833B48B6D998945E30988C</vt:lpwstr>
  </property>
</Properties>
</file>