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Economica" panose="020B0604020202020204" charset="0"/>
      <p:regular r:id="rId28"/>
      <p:bold r:id="rId29"/>
      <p:italic r:id="rId30"/>
      <p:boldItalic r:id="rId31"/>
    </p:embeddedFont>
    <p:embeddedFont>
      <p:font typeface="Proxima Nova" panose="020B060402020202020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j95fY3XD17gtAIReLw3gEmhW1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i van der Westhuiz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92E824-382E-4633-9EC0-E60094747A27}">
  <a:tblStyle styleId="{4092E824-382E-4633-9EC0-E60094747A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4-21T15:14:13.532" idx="1">
    <p:pos x="4019" y="2972"/>
    <p:text>Add link to relevant SAMRC webpage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IUXk0D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df0ed77f4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bdf0ed77f4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da57127ab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bda57127ab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da57127ab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bda57127ab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da57127ab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bda57127ab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da57127a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bda57127a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da57127ab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bda57127a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da57127ab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bda57127ab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da57127ab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bda57127ab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d2fca637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d2fca637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gd2fca6375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da57127ab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bda57127ab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ed2b45b1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ed2b45b1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bed2b45b1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33dd999a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d33dd999a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33dd999a7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d33dd999a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da57127ab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bda57127ab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da57127ab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bda57127ab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df0ed767c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bdf0ed767c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33dd999a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d33dd999a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cxnSp>
        <p:nvCxnSpPr>
          <p:cNvPr id="17" name="Google Shape;17;p18"/>
          <p:cNvCxnSpPr/>
          <p:nvPr/>
        </p:nvCxnSpPr>
        <p:spPr>
          <a:xfrm>
            <a:off x="0" y="5949280"/>
            <a:ext cx="12192000" cy="1588"/>
          </a:xfrm>
          <a:prstGeom prst="straightConnector1">
            <a:avLst/>
          </a:prstGeom>
          <a:noFill/>
          <a:ln w="9525" cap="flat" cmpd="sng">
            <a:solidFill>
              <a:srgbClr val="BFBFBF"/>
            </a:solidFill>
            <a:prstDash val="solid"/>
            <a:round/>
            <a:headEnd type="none" w="sm" len="sm"/>
            <a:tailEnd type="none" w="sm" len="sm"/>
          </a:ln>
        </p:spPr>
      </p:cxnSp>
      <p:pic>
        <p:nvPicPr>
          <p:cNvPr id="18" name="Google Shape;18;p18"/>
          <p:cNvPicPr preferRelativeResize="0"/>
          <p:nvPr/>
        </p:nvPicPr>
        <p:blipFill rotWithShape="1">
          <a:blip r:embed="rId2">
            <a:alphaModFix/>
          </a:blip>
          <a:srcRect r="26000"/>
          <a:stretch/>
        </p:blipFill>
        <p:spPr>
          <a:xfrm>
            <a:off x="304800" y="1219200"/>
            <a:ext cx="1878300" cy="1412200"/>
          </a:xfrm>
          <a:prstGeom prst="rect">
            <a:avLst/>
          </a:prstGeom>
          <a:noFill/>
          <a:ln>
            <a:noFill/>
          </a:ln>
        </p:spPr>
      </p:pic>
      <p:pic>
        <p:nvPicPr>
          <p:cNvPr id="19" name="Google Shape;19;p18"/>
          <p:cNvPicPr preferRelativeResize="0"/>
          <p:nvPr/>
        </p:nvPicPr>
        <p:blipFill rotWithShape="1">
          <a:blip r:embed="rId3">
            <a:alphaModFix/>
          </a:blip>
          <a:srcRect l="5799" r="18813"/>
          <a:stretch/>
        </p:blipFill>
        <p:spPr>
          <a:xfrm flipH="1">
            <a:off x="304800" y="2743200"/>
            <a:ext cx="1878300" cy="1372000"/>
          </a:xfrm>
          <a:prstGeom prst="rect">
            <a:avLst/>
          </a:prstGeom>
          <a:noFill/>
          <a:ln>
            <a:noFill/>
          </a:ln>
        </p:spPr>
      </p:pic>
      <p:pic>
        <p:nvPicPr>
          <p:cNvPr id="20" name="Google Shape;20;p18"/>
          <p:cNvPicPr preferRelativeResize="0"/>
          <p:nvPr/>
        </p:nvPicPr>
        <p:blipFill rotWithShape="1">
          <a:blip r:embed="rId4">
            <a:alphaModFix/>
          </a:blip>
          <a:srcRect l="11563" r="32930" b="27166"/>
          <a:stretch/>
        </p:blipFill>
        <p:spPr>
          <a:xfrm>
            <a:off x="304800" y="4267200"/>
            <a:ext cx="1878300" cy="1371600"/>
          </a:xfrm>
          <a:prstGeom prst="rect">
            <a:avLst/>
          </a:prstGeom>
          <a:noFill/>
          <a:ln>
            <a:noFill/>
          </a:ln>
        </p:spPr>
      </p:pic>
      <p:cxnSp>
        <p:nvCxnSpPr>
          <p:cNvPr id="21" name="Google Shape;21;p18"/>
          <p:cNvCxnSpPr/>
          <p:nvPr/>
        </p:nvCxnSpPr>
        <p:spPr>
          <a:xfrm>
            <a:off x="3352800" y="2667000"/>
            <a:ext cx="8534400" cy="1588"/>
          </a:xfrm>
          <a:prstGeom prst="straightConnector1">
            <a:avLst/>
          </a:prstGeom>
          <a:noFill/>
          <a:ln w="9525" cap="flat" cmpd="sng">
            <a:solidFill>
              <a:srgbClr val="005D28"/>
            </a:solidFill>
            <a:prstDash val="solid"/>
            <a:round/>
            <a:headEnd type="none" w="sm" len="sm"/>
            <a:tailEnd type="none" w="sm" len="sm"/>
          </a:ln>
        </p:spPr>
      </p:cxnSp>
      <p:cxnSp>
        <p:nvCxnSpPr>
          <p:cNvPr id="22" name="Google Shape;22;p18"/>
          <p:cNvCxnSpPr/>
          <p:nvPr/>
        </p:nvCxnSpPr>
        <p:spPr>
          <a:xfrm>
            <a:off x="3352800" y="4191000"/>
            <a:ext cx="8534400" cy="1588"/>
          </a:xfrm>
          <a:prstGeom prst="straightConnector1">
            <a:avLst/>
          </a:prstGeom>
          <a:noFill/>
          <a:ln w="9525" cap="flat" cmpd="sng">
            <a:solidFill>
              <a:srgbClr val="005D28"/>
            </a:solidFill>
            <a:prstDash val="solid"/>
            <a:round/>
            <a:headEnd type="none" w="sm" len="sm"/>
            <a:tailEnd type="none" w="sm" len="sm"/>
          </a:ln>
        </p:spPr>
      </p:cxnSp>
      <p:sp>
        <p:nvSpPr>
          <p:cNvPr id="23" name="Google Shape;23;p18"/>
          <p:cNvSpPr txBox="1">
            <a:spLocks noGrp="1"/>
          </p:cNvSpPr>
          <p:nvPr>
            <p:ph type="body" idx="1"/>
          </p:nvPr>
        </p:nvSpPr>
        <p:spPr>
          <a:xfrm>
            <a:off x="3352800" y="2852738"/>
            <a:ext cx="8534400" cy="122396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18"/>
          <p:cNvSpPr txBox="1">
            <a:spLocks noGrp="1"/>
          </p:cNvSpPr>
          <p:nvPr>
            <p:ph type="body" idx="2"/>
          </p:nvPr>
        </p:nvSpPr>
        <p:spPr>
          <a:xfrm>
            <a:off x="2566988" y="6026664"/>
            <a:ext cx="9290050" cy="6424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60"/>
              </a:spcBef>
              <a:spcAft>
                <a:spcPts val="0"/>
              </a:spcAft>
              <a:buClr>
                <a:srgbClr val="7F7F7F"/>
              </a:buClr>
              <a:buSzPts val="800"/>
              <a:buFont typeface="Arial"/>
              <a:buNone/>
              <a:defRPr sz="800" b="0" i="0" u="none" strike="noStrike" cap="none">
                <a:solidFill>
                  <a:srgbClr val="7F7F7F"/>
                </a:solidFill>
                <a:latin typeface="Verdana"/>
                <a:ea typeface="Verdana"/>
                <a:cs typeface="Verdana"/>
                <a:sym typeface="Verdana"/>
              </a:defRPr>
            </a:lvl1pPr>
            <a:lvl2pPr marL="914400" marR="0" lvl="1"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2pPr>
            <a:lvl3pPr marL="1371600" marR="0" lvl="2"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3pPr>
            <a:lvl4pPr marL="1828800" marR="0" lvl="3"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4pPr>
            <a:lvl5pPr marL="2286000" marR="0" lvl="4"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44787" y="0"/>
            <a:ext cx="11407824" cy="105273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2400"/>
              <a:buFont typeface="Calibri"/>
              <a:buNone/>
              <a:defRPr sz="2400" b="1" i="0" u="sng"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19"/>
          <p:cNvSpPr txBox="1">
            <a:spLocks noGrp="1"/>
          </p:cNvSpPr>
          <p:nvPr>
            <p:ph type="body" idx="1"/>
          </p:nvPr>
        </p:nvSpPr>
        <p:spPr>
          <a:xfrm>
            <a:off x="344389" y="1277840"/>
            <a:ext cx="11512649" cy="467211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304800" algn="l" rtl="0">
              <a:lnSpc>
                <a:spcPct val="100000"/>
              </a:lnSpc>
              <a:spcBef>
                <a:spcPts val="240"/>
              </a:spcBef>
              <a:spcAft>
                <a:spcPts val="0"/>
              </a:spcAft>
              <a:buClr>
                <a:schemeClr val="dk1"/>
              </a:buClr>
              <a:buSzPts val="1200"/>
              <a:buFont typeface="Courier New"/>
              <a:buChar char="o"/>
              <a:defRPr sz="1200" b="0" i="0" u="none" strike="noStrike" cap="none">
                <a:solidFill>
                  <a:schemeClr val="dk1"/>
                </a:solidFill>
                <a:latin typeface="Verdana"/>
                <a:ea typeface="Verdana"/>
                <a:cs typeface="Verdana"/>
                <a:sym typeface="Verdana"/>
              </a:defRPr>
            </a:lvl2pPr>
            <a:lvl3pPr marL="1371600" marR="0" lvl="2"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19"/>
          <p:cNvSpPr txBox="1">
            <a:spLocks noGrp="1"/>
          </p:cNvSpPr>
          <p:nvPr>
            <p:ph type="body" idx="2"/>
          </p:nvPr>
        </p:nvSpPr>
        <p:spPr>
          <a:xfrm>
            <a:off x="2566988" y="6026664"/>
            <a:ext cx="8281540" cy="6424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60"/>
              </a:spcBef>
              <a:spcAft>
                <a:spcPts val="0"/>
              </a:spcAft>
              <a:buClr>
                <a:srgbClr val="7F7F7F"/>
              </a:buClr>
              <a:buSzPts val="800"/>
              <a:buFont typeface="Arial"/>
              <a:buNone/>
              <a:defRPr sz="800" b="0" i="0" u="none" strike="noStrike" cap="none">
                <a:solidFill>
                  <a:srgbClr val="7F7F7F"/>
                </a:solidFill>
                <a:latin typeface="Verdana"/>
                <a:ea typeface="Verdana"/>
                <a:cs typeface="Verdana"/>
                <a:sym typeface="Verdana"/>
              </a:defRPr>
            </a:lvl1pPr>
            <a:lvl2pPr marL="914400" marR="0" lvl="1"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2pPr>
            <a:lvl3pPr marL="1371600" marR="0" lvl="2"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3pPr>
            <a:lvl4pPr marL="1828800" marR="0" lvl="3"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4pPr>
            <a:lvl5pPr marL="2286000" marR="0" lvl="4" indent="-279400" algn="l" rtl="0">
              <a:lnSpc>
                <a:spcPct val="100000"/>
              </a:lnSpc>
              <a:spcBef>
                <a:spcPts val="160"/>
              </a:spcBef>
              <a:spcAft>
                <a:spcPts val="0"/>
              </a:spcAft>
              <a:buClr>
                <a:srgbClr val="7F7F7F"/>
              </a:buClr>
              <a:buSzPts val="800"/>
              <a:buFont typeface="Arial"/>
              <a:buChar char="»"/>
              <a:defRPr sz="800" b="0" i="0" u="none" strike="noStrike" cap="none">
                <a:solidFill>
                  <a:srgbClr val="7F7F7F"/>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19"/>
          <p:cNvSpPr txBox="1"/>
          <p:nvPr/>
        </p:nvSpPr>
        <p:spPr>
          <a:xfrm>
            <a:off x="11759952" y="6605736"/>
            <a:ext cx="432048" cy="25226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30"/>
        <p:cNvGrpSpPr/>
        <p:nvPr/>
      </p:nvGrpSpPr>
      <p:grpSpPr>
        <a:xfrm>
          <a:off x="0" y="0"/>
          <a:ext cx="0" cy="0"/>
          <a:chOff x="0" y="0"/>
          <a:chExt cx="0" cy="0"/>
        </a:xfrm>
      </p:grpSpPr>
      <p:sp>
        <p:nvSpPr>
          <p:cNvPr id="31" name="Google Shape;31;gbdf0ed77f4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gbdf0ed77f4_0_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gbdf0ed77f4_0_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gbdf0ed77f4_0_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gbdf0ed77f4_0_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0"/>
            <a:ext cx="12192000" cy="10668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 name="Google Shape;11;p17" descr="NDOH Logo.jpg"/>
          <p:cNvPicPr preferRelativeResize="0"/>
          <p:nvPr/>
        </p:nvPicPr>
        <p:blipFill rotWithShape="1">
          <a:blip r:embed="rId5">
            <a:alphaModFix/>
          </a:blip>
          <a:srcRect/>
          <a:stretch/>
        </p:blipFill>
        <p:spPr>
          <a:xfrm>
            <a:off x="479376" y="6080006"/>
            <a:ext cx="1956363" cy="633080"/>
          </a:xfrm>
          <a:prstGeom prst="rect">
            <a:avLst/>
          </a:prstGeom>
          <a:noFill/>
          <a:ln>
            <a:noFill/>
          </a:ln>
        </p:spPr>
      </p:pic>
      <p:cxnSp>
        <p:nvCxnSpPr>
          <p:cNvPr id="12" name="Google Shape;12;p17"/>
          <p:cNvCxnSpPr/>
          <p:nvPr/>
        </p:nvCxnSpPr>
        <p:spPr>
          <a:xfrm>
            <a:off x="0" y="5949280"/>
            <a:ext cx="12192000" cy="1588"/>
          </a:xfrm>
          <a:prstGeom prst="straightConnector1">
            <a:avLst/>
          </a:prstGeom>
          <a:noFill/>
          <a:ln w="9525" cap="flat" cmpd="sng">
            <a:solidFill>
              <a:srgbClr val="BFBFBF"/>
            </a:solidFill>
            <a:prstDash val="solid"/>
            <a:round/>
            <a:headEnd type="none" w="sm" len="sm"/>
            <a:tailEnd type="none" w="sm" len="sm"/>
          </a:ln>
        </p:spPr>
      </p:cxnSp>
      <p:pic>
        <p:nvPicPr>
          <p:cNvPr id="13" name="Google Shape;13;p17"/>
          <p:cNvPicPr preferRelativeResize="0"/>
          <p:nvPr/>
        </p:nvPicPr>
        <p:blipFill rotWithShape="1">
          <a:blip r:embed="rId6">
            <a:alphaModFix/>
          </a:blip>
          <a:srcRect t="3090" b="2605"/>
          <a:stretch/>
        </p:blipFill>
        <p:spPr>
          <a:xfrm>
            <a:off x="5588240" y="6080006"/>
            <a:ext cx="1015520" cy="633600"/>
          </a:xfrm>
          <a:prstGeom prst="rect">
            <a:avLst/>
          </a:prstGeom>
          <a:noFill/>
          <a:ln>
            <a:noFill/>
          </a:ln>
        </p:spPr>
      </p:pic>
      <p:pic>
        <p:nvPicPr>
          <p:cNvPr id="14" name="Google Shape;14;p17"/>
          <p:cNvPicPr preferRelativeResize="0"/>
          <p:nvPr/>
        </p:nvPicPr>
        <p:blipFill rotWithShape="1">
          <a:blip r:embed="rId7">
            <a:alphaModFix/>
          </a:blip>
          <a:srcRect t="6042" b="4961"/>
          <a:stretch/>
        </p:blipFill>
        <p:spPr>
          <a:xfrm>
            <a:off x="10776520" y="6080006"/>
            <a:ext cx="1005750" cy="633600"/>
          </a:xfrm>
          <a:prstGeom prst="rect">
            <a:avLst/>
          </a:prstGeom>
          <a:noFill/>
          <a:ln>
            <a:noFill/>
          </a:ln>
        </p:spPr>
      </p:pic>
      <p:sp>
        <p:nvSpPr>
          <p:cNvPr id="15" name="Google Shape;15;p17"/>
          <p:cNvSpPr txBox="1">
            <a:spLocks noGrp="1"/>
          </p:cNvSpPr>
          <p:nvPr>
            <p:ph type="sldNum" idx="12"/>
          </p:nvPr>
        </p:nvSpPr>
        <p:spPr>
          <a:xfrm>
            <a:off x="11759952" y="6605736"/>
            <a:ext cx="432048" cy="252264"/>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799">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vaccine.enroll.health.gov.z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mailto:vtn.rml@hvtn.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is.gd/sisonke_ae" TargetMode="External"/><Relationship Id="rId5" Type="http://schemas.openxmlformats.org/officeDocument/2006/relationships/hyperlink" Target="https://vaccine.enroll.health.gov.za/" TargetMode="External"/><Relationship Id="rId4" Type="http://schemas.openxmlformats.org/officeDocument/2006/relationships/hyperlink" Target="http://sisonke.samrc.ac.z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sonke.samrc.ac.z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vaccine.enroll.health.gov.za/"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isonke.samrc.ac.za" TargetMode="Externa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isonke.samrc.ac.za" TargetMode="External"/><Relationship Id="rId7" Type="http://schemas.openxmlformats.org/officeDocument/2006/relationships/hyperlink" Target="https://is.gd/sisonke_a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sonkestudy.samrc.ac.za/PaticipantInformation.pdf" TargetMode="External"/><Relationship Id="rId5" Type="http://schemas.openxmlformats.org/officeDocument/2006/relationships/hyperlink" Target="http://sisonkestudy.samrc.ac.za/PaticipantInformation.pdfto"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vaccine.enroll.health.z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sisonke.samrc.ac.z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is.gd/sisonke_a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vtn.rml@hvtn.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s.gd/sisonke_a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vtn.rml@hvt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body" idx="1"/>
          </p:nvPr>
        </p:nvSpPr>
        <p:spPr>
          <a:xfrm>
            <a:off x="2893825" y="2852750"/>
            <a:ext cx="8993400" cy="1224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None/>
            </a:pPr>
            <a:r>
              <a:rPr lang="en-US" sz="3200" b="1"/>
              <a:t>Sisonke Electronic Consent Portal</a:t>
            </a:r>
            <a:endParaRPr/>
          </a:p>
          <a:p>
            <a:pPr marL="0" lvl="0" indent="0" algn="ctr" rtl="0">
              <a:lnSpc>
                <a:spcPct val="100000"/>
              </a:lnSpc>
              <a:spcBef>
                <a:spcPts val="0"/>
              </a:spcBef>
              <a:spcAft>
                <a:spcPts val="0"/>
              </a:spcAft>
              <a:buClr>
                <a:schemeClr val="dk1"/>
              </a:buClr>
              <a:buSzPts val="3200"/>
              <a:buNone/>
            </a:pPr>
            <a:r>
              <a:rPr lang="en-US" sz="3200" b="1"/>
              <a:t> User Manual</a:t>
            </a:r>
            <a:endParaRPr/>
          </a:p>
        </p:txBody>
      </p:sp>
      <p:sp>
        <p:nvSpPr>
          <p:cNvPr id="41" name="Google Shape;41;p1"/>
          <p:cNvSpPr txBox="1">
            <a:spLocks noGrp="1"/>
          </p:cNvSpPr>
          <p:nvPr>
            <p:ph type="body" idx="2"/>
          </p:nvPr>
        </p:nvSpPr>
        <p:spPr>
          <a:xfrm>
            <a:off x="2566988" y="6026664"/>
            <a:ext cx="9290100" cy="64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800"/>
              <a:buNone/>
            </a:pPr>
            <a:endParaRPr/>
          </a:p>
        </p:txBody>
      </p:sp>
      <p:sp>
        <p:nvSpPr>
          <p:cNvPr id="42" name="Google Shape;42;p1"/>
          <p:cNvSpPr txBox="1"/>
          <p:nvPr/>
        </p:nvSpPr>
        <p:spPr>
          <a:xfrm>
            <a:off x="7415900" y="5102675"/>
            <a:ext cx="4486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Calibri"/>
                <a:ea typeface="Calibri"/>
                <a:cs typeface="Calibri"/>
                <a:sym typeface="Calibri"/>
              </a:rPr>
              <a:t>v8 - 26 April </a:t>
            </a:r>
            <a:r>
              <a:rPr lang="en-US" sz="3200" b="1" i="0" u="none" strike="noStrike" cap="none">
                <a:solidFill>
                  <a:schemeClr val="dk1"/>
                </a:solidFill>
                <a:latin typeface="Calibri"/>
                <a:ea typeface="Calibri"/>
                <a:cs typeface="Calibri"/>
                <a:sym typeface="Calibri"/>
              </a:rPr>
              <a:t>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body" idx="2"/>
          </p:nvPr>
        </p:nvSpPr>
        <p:spPr>
          <a:xfrm>
            <a:off x="2566988" y="6026664"/>
            <a:ext cx="8281540" cy="6424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800"/>
              <a:buNone/>
            </a:pPr>
            <a:endParaRPr/>
          </a:p>
        </p:txBody>
      </p:sp>
      <p:sp>
        <p:nvSpPr>
          <p:cNvPr id="181" name="Google Shape;181;p4"/>
          <p:cNvSpPr txBox="1"/>
          <p:nvPr/>
        </p:nvSpPr>
        <p:spPr>
          <a:xfrm>
            <a:off x="497187" y="0"/>
            <a:ext cx="114078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What do you need to </a:t>
            </a:r>
            <a:r>
              <a:rPr lang="en-US" sz="3600" b="1">
                <a:solidFill>
                  <a:schemeClr val="lt1"/>
                </a:solidFill>
                <a:latin typeface="Calibri"/>
                <a:ea typeface="Calibri"/>
                <a:cs typeface="Calibri"/>
                <a:sym typeface="Calibri"/>
              </a:rPr>
              <a:t>submit your eConsent for Sisonke?</a:t>
            </a:r>
            <a:r>
              <a:rPr lang="en-US" sz="3600" b="1"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a:off x="497175" y="1420825"/>
            <a:ext cx="11131200" cy="42285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If you receive the invitation SMS, you need the following to apply:</a:t>
            </a:r>
            <a:endParaRPr sz="2400">
              <a:solidFill>
                <a:schemeClr val="dk1"/>
              </a:solidFill>
              <a:latin typeface="Verdana"/>
              <a:ea typeface="Verdana"/>
              <a:cs typeface="Verdana"/>
              <a:sym typeface="Verdana"/>
            </a:endParaRPr>
          </a:p>
          <a:p>
            <a:pPr marL="914400" lvl="0" indent="-381000" algn="l" rtl="0">
              <a:lnSpc>
                <a:spcPct val="115000"/>
              </a:lnSpc>
              <a:spcBef>
                <a:spcPts val="1000"/>
              </a:spcBef>
              <a:spcAft>
                <a:spcPts val="0"/>
              </a:spcAft>
              <a:buClr>
                <a:schemeClr val="dk1"/>
              </a:buClr>
              <a:buSzPts val="2400"/>
              <a:buChar char="●"/>
            </a:pPr>
            <a:r>
              <a:rPr lang="en-US" sz="2400" b="1">
                <a:solidFill>
                  <a:schemeClr val="dk1"/>
                </a:solidFill>
                <a:latin typeface="Verdana"/>
                <a:ea typeface="Verdana"/>
                <a:cs typeface="Verdana"/>
                <a:sym typeface="Verdana"/>
              </a:rPr>
              <a:t>Access to the internet </a:t>
            </a:r>
            <a:r>
              <a:rPr lang="en-US" sz="2400">
                <a:solidFill>
                  <a:schemeClr val="dk1"/>
                </a:solidFill>
                <a:latin typeface="Verdana"/>
                <a:ea typeface="Verdana"/>
                <a:cs typeface="Verdana"/>
                <a:sym typeface="Verdana"/>
              </a:rPr>
              <a:t>on any device (cellphone, laptop, tablet, desktop etc.)</a:t>
            </a:r>
            <a:endParaRPr sz="2400">
              <a:solidFill>
                <a:schemeClr val="dk1"/>
              </a:solidFill>
              <a:latin typeface="Verdana"/>
              <a:ea typeface="Verdana"/>
              <a:cs typeface="Verdana"/>
              <a:sym typeface="Verdana"/>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latin typeface="Verdana"/>
                <a:ea typeface="Verdana"/>
                <a:cs typeface="Verdana"/>
                <a:sym typeface="Verdana"/>
              </a:rPr>
              <a:t>Your ID number or Passport (non-RSA), general contact information </a:t>
            </a:r>
            <a:r>
              <a:rPr lang="en-US" sz="2400" b="1">
                <a:solidFill>
                  <a:schemeClr val="dk1"/>
                </a:solidFill>
                <a:latin typeface="Verdana"/>
                <a:ea typeface="Verdana"/>
                <a:cs typeface="Verdana"/>
                <a:sym typeface="Verdana"/>
              </a:rPr>
              <a:t>(your cellphone number will be used as the primary mode of communication). </a:t>
            </a:r>
            <a:endParaRPr sz="2400">
              <a:solidFill>
                <a:schemeClr val="dk1"/>
              </a:solidFill>
              <a:latin typeface="Verdana"/>
              <a:ea typeface="Verdana"/>
              <a:cs typeface="Verdana"/>
              <a:sym typeface="Verdana"/>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latin typeface="Verdana"/>
                <a:ea typeface="Verdana"/>
                <a:cs typeface="Verdana"/>
                <a:sym typeface="Verdana"/>
              </a:rPr>
              <a:t>With all information at hand registration should take approximately </a:t>
            </a:r>
            <a:r>
              <a:rPr lang="en-US" sz="2400" b="1">
                <a:solidFill>
                  <a:schemeClr val="dk1"/>
                </a:solidFill>
                <a:latin typeface="Verdana"/>
                <a:ea typeface="Verdana"/>
                <a:cs typeface="Verdana"/>
                <a:sym typeface="Verdana"/>
              </a:rPr>
              <a:t>2-3 minutes.</a:t>
            </a:r>
            <a:endParaRPr sz="2000" b="1">
              <a:solidFill>
                <a:schemeClr val="dk1"/>
              </a:solidFill>
              <a:latin typeface="Verdana"/>
              <a:ea typeface="Verdana"/>
              <a:cs typeface="Verdana"/>
              <a:sym typeface="Verdana"/>
            </a:endParaRPr>
          </a:p>
        </p:txBody>
      </p:sp>
      <p:sp>
        <p:nvSpPr>
          <p:cNvPr id="183" name="Google Shape;183;p4"/>
          <p:cNvSpPr/>
          <p:nvPr/>
        </p:nvSpPr>
        <p:spPr>
          <a:xfrm>
            <a:off x="11007000" y="5002750"/>
            <a:ext cx="780300" cy="7569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1</a:t>
            </a:r>
            <a:endParaRPr sz="4000"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bdf0ed77f4_0_181"/>
          <p:cNvSpPr txBox="1">
            <a:spLocks noGrp="1"/>
          </p:cNvSpPr>
          <p:nvPr>
            <p:ph type="body" idx="2"/>
          </p:nvPr>
        </p:nvSpPr>
        <p:spPr>
          <a:xfrm>
            <a:off x="2566988" y="6026664"/>
            <a:ext cx="8281500" cy="64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800"/>
              <a:buNone/>
            </a:pPr>
            <a:endParaRPr/>
          </a:p>
        </p:txBody>
      </p:sp>
      <p:sp>
        <p:nvSpPr>
          <p:cNvPr id="189" name="Google Shape;189;gbdf0ed77f4_0_181"/>
          <p:cNvSpPr txBox="1"/>
          <p:nvPr/>
        </p:nvSpPr>
        <p:spPr>
          <a:xfrm>
            <a:off x="497187" y="0"/>
            <a:ext cx="11407800" cy="105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General Instructions</a:t>
            </a:r>
            <a:endParaRPr sz="1400" b="0" i="0" u="none" strike="noStrike" cap="none">
              <a:solidFill>
                <a:srgbClr val="000000"/>
              </a:solidFill>
              <a:latin typeface="Arial"/>
              <a:ea typeface="Arial"/>
              <a:cs typeface="Arial"/>
              <a:sym typeface="Arial"/>
            </a:endParaRPr>
          </a:p>
        </p:txBody>
      </p:sp>
      <p:sp>
        <p:nvSpPr>
          <p:cNvPr id="190" name="Google Shape;190;gbdf0ed77f4_0_181"/>
          <p:cNvSpPr txBox="1">
            <a:spLocks noGrp="1"/>
          </p:cNvSpPr>
          <p:nvPr>
            <p:ph type="body" idx="1"/>
          </p:nvPr>
        </p:nvSpPr>
        <p:spPr>
          <a:xfrm>
            <a:off x="344400" y="1125450"/>
            <a:ext cx="9088800" cy="373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Clr>
                <a:schemeClr val="dk1"/>
              </a:buClr>
              <a:buSzPts val="2800"/>
              <a:buNone/>
            </a:pPr>
            <a:endParaRPr sz="2800"/>
          </a:p>
          <a:p>
            <a:pPr marL="0" lvl="0" indent="0" algn="l" rtl="0">
              <a:lnSpc>
                <a:spcPct val="100000"/>
              </a:lnSpc>
              <a:spcBef>
                <a:spcPts val="560"/>
              </a:spcBef>
              <a:spcAft>
                <a:spcPts val="0"/>
              </a:spcAft>
              <a:buClr>
                <a:schemeClr val="dk1"/>
              </a:buClr>
              <a:buSzPts val="2800"/>
              <a:buNone/>
            </a:pPr>
            <a:endParaRPr sz="28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sp>
        <p:nvSpPr>
          <p:cNvPr id="191" name="Google Shape;191;gbdf0ed77f4_0_181"/>
          <p:cNvSpPr/>
          <p:nvPr/>
        </p:nvSpPr>
        <p:spPr>
          <a:xfrm>
            <a:off x="497175" y="1420825"/>
            <a:ext cx="11131200" cy="42285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914400" lvl="0" indent="-381000" algn="l" rtl="0">
              <a:lnSpc>
                <a:spcPct val="115000"/>
              </a:lnSpc>
              <a:spcBef>
                <a:spcPts val="0"/>
              </a:spcBef>
              <a:spcAft>
                <a:spcPts val="0"/>
              </a:spcAft>
              <a:buClr>
                <a:schemeClr val="dk1"/>
              </a:buClr>
              <a:buSzPts val="2400"/>
              <a:buChar char="●"/>
            </a:pPr>
            <a:r>
              <a:rPr lang="en-US" sz="2400">
                <a:solidFill>
                  <a:schemeClr val="dk1"/>
                </a:solidFill>
                <a:latin typeface="Verdana"/>
                <a:ea typeface="Verdana"/>
                <a:cs typeface="Verdana"/>
                <a:sym typeface="Verdana"/>
              </a:rPr>
              <a:t>Use ‘Go Back’ to return to the previous page</a:t>
            </a:r>
            <a:endParaRPr sz="2400">
              <a:solidFill>
                <a:schemeClr val="dk1"/>
              </a:solidFill>
              <a:latin typeface="Verdana"/>
              <a:ea typeface="Verdana"/>
              <a:cs typeface="Verdana"/>
              <a:sym typeface="Verdana"/>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latin typeface="Verdana"/>
                <a:ea typeface="Verdana"/>
                <a:cs typeface="Verdana"/>
                <a:sym typeface="Verdana"/>
              </a:rPr>
              <a:t>Use ‘Next Step’ to proceed</a:t>
            </a:r>
            <a:endParaRPr sz="2400">
              <a:solidFill>
                <a:schemeClr val="dk1"/>
              </a:solidFill>
              <a:latin typeface="Verdana"/>
              <a:ea typeface="Verdana"/>
              <a:cs typeface="Verdana"/>
              <a:sym typeface="Verdana"/>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latin typeface="Verdana"/>
                <a:ea typeface="Verdana"/>
                <a:cs typeface="Verdana"/>
                <a:sym typeface="Verdana"/>
              </a:rPr>
              <a:t>Use your </a:t>
            </a:r>
            <a:r>
              <a:rPr lang="en-US" sz="2400" b="1">
                <a:solidFill>
                  <a:schemeClr val="dk1"/>
                </a:solidFill>
                <a:latin typeface="Verdana"/>
                <a:ea typeface="Verdana"/>
                <a:cs typeface="Verdana"/>
                <a:sym typeface="Verdana"/>
              </a:rPr>
              <a:t>backspace button to delete </a:t>
            </a:r>
            <a:r>
              <a:rPr lang="en-US" sz="2400">
                <a:solidFill>
                  <a:schemeClr val="dk1"/>
                </a:solidFill>
                <a:latin typeface="Verdana"/>
                <a:ea typeface="Verdana"/>
                <a:cs typeface="Verdana"/>
                <a:sym typeface="Verdana"/>
              </a:rPr>
              <a:t>and replace entries</a:t>
            </a:r>
            <a:endParaRPr sz="2400">
              <a:solidFill>
                <a:schemeClr val="dk1"/>
              </a:solidFill>
              <a:latin typeface="Verdana"/>
              <a:ea typeface="Verdana"/>
              <a:cs typeface="Verdana"/>
              <a:sym typeface="Verdana"/>
            </a:endParaRPr>
          </a:p>
          <a:p>
            <a:pPr marL="914400" lvl="0" indent="-381000" algn="l" rtl="0">
              <a:lnSpc>
                <a:spcPct val="115000"/>
              </a:lnSpc>
              <a:spcBef>
                <a:spcPts val="0"/>
              </a:spcBef>
              <a:spcAft>
                <a:spcPts val="0"/>
              </a:spcAft>
              <a:buClr>
                <a:schemeClr val="dk1"/>
              </a:buClr>
              <a:buSzPts val="2400"/>
              <a:buChar char="●"/>
            </a:pPr>
            <a:r>
              <a:rPr lang="en-US" sz="2400" b="1">
                <a:solidFill>
                  <a:schemeClr val="dk1"/>
                </a:solidFill>
                <a:latin typeface="Verdana"/>
                <a:ea typeface="Verdana"/>
                <a:cs typeface="Verdana"/>
                <a:sym typeface="Verdana"/>
              </a:rPr>
              <a:t>All questions are compulsory and only ‘Yes’ responses will allow you to proceed to the next screen. </a:t>
            </a:r>
            <a:endParaRPr sz="2400">
              <a:solidFill>
                <a:schemeClr val="dk1"/>
              </a:solidFill>
              <a:latin typeface="Verdana"/>
              <a:ea typeface="Verdana"/>
              <a:cs typeface="Verdana"/>
              <a:sym typeface="Verdana"/>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latin typeface="Verdana"/>
                <a:ea typeface="Verdana"/>
                <a:cs typeface="Verdana"/>
                <a:sym typeface="Verdana"/>
              </a:rPr>
              <a:t>Please complete in </a:t>
            </a:r>
            <a:r>
              <a:rPr lang="en-US" sz="2400" b="1">
                <a:solidFill>
                  <a:schemeClr val="dk1"/>
                </a:solidFill>
                <a:latin typeface="Verdana"/>
                <a:ea typeface="Verdana"/>
                <a:cs typeface="Verdana"/>
                <a:sym typeface="Verdana"/>
              </a:rPr>
              <a:t>one sitting, as your information will not be saved until you finish </a:t>
            </a:r>
            <a:r>
              <a:rPr lang="en-US" sz="2400">
                <a:solidFill>
                  <a:schemeClr val="dk1"/>
                </a:solidFill>
                <a:latin typeface="Verdana"/>
                <a:ea typeface="Verdana"/>
                <a:cs typeface="Verdana"/>
                <a:sym typeface="Verdana"/>
              </a:rPr>
              <a:t>the registration. </a:t>
            </a:r>
            <a:endParaRPr sz="2400">
              <a:solidFill>
                <a:schemeClr val="dk1"/>
              </a:solidFill>
              <a:latin typeface="Verdana"/>
              <a:ea typeface="Verdana"/>
              <a:cs typeface="Verdana"/>
              <a:sym typeface="Verdana"/>
            </a:endParaRPr>
          </a:p>
        </p:txBody>
      </p:sp>
      <p:pic>
        <p:nvPicPr>
          <p:cNvPr id="192" name="Google Shape;192;gbdf0ed77f4_0_181"/>
          <p:cNvPicPr preferRelativeResize="0"/>
          <p:nvPr/>
        </p:nvPicPr>
        <p:blipFill>
          <a:blip r:embed="rId3">
            <a:alphaModFix/>
          </a:blip>
          <a:stretch>
            <a:fillRect/>
          </a:stretch>
        </p:blipFill>
        <p:spPr>
          <a:xfrm>
            <a:off x="8868343" y="2038000"/>
            <a:ext cx="2997408" cy="642300"/>
          </a:xfrm>
          <a:prstGeom prst="rect">
            <a:avLst/>
          </a:prstGeom>
          <a:noFill/>
          <a:ln w="76200" cap="flat" cmpd="sng">
            <a:solidFill>
              <a:srgbClr val="4B399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bda57127ab_0_26"/>
          <p:cNvSpPr txBox="1">
            <a:spLocks noGrp="1"/>
          </p:cNvSpPr>
          <p:nvPr>
            <p:ph type="body" idx="2"/>
          </p:nvPr>
        </p:nvSpPr>
        <p:spPr>
          <a:xfrm>
            <a:off x="2566988" y="6026664"/>
            <a:ext cx="8281500" cy="64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800"/>
              <a:buNone/>
            </a:pPr>
            <a:endParaRPr/>
          </a:p>
        </p:txBody>
      </p:sp>
      <p:sp>
        <p:nvSpPr>
          <p:cNvPr id="198" name="Google Shape;198;gbda57127ab_0_26"/>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Electronic Consent Portal Landing Page</a:t>
            </a:r>
            <a:endParaRPr sz="1400" b="0" i="0" u="none" strike="noStrike" cap="none">
              <a:solidFill>
                <a:srgbClr val="000000"/>
              </a:solidFill>
              <a:latin typeface="Arial"/>
              <a:ea typeface="Arial"/>
              <a:cs typeface="Arial"/>
              <a:sym typeface="Arial"/>
            </a:endParaRPr>
          </a:p>
        </p:txBody>
      </p:sp>
      <p:pic>
        <p:nvPicPr>
          <p:cNvPr id="199" name="Google Shape;199;gbda57127ab_0_26"/>
          <p:cNvPicPr preferRelativeResize="0"/>
          <p:nvPr/>
        </p:nvPicPr>
        <p:blipFill rotWithShape="1">
          <a:blip r:embed="rId3">
            <a:alphaModFix/>
          </a:blip>
          <a:srcRect l="16645" t="9132" r="13090"/>
          <a:stretch/>
        </p:blipFill>
        <p:spPr>
          <a:xfrm>
            <a:off x="708825" y="1277850"/>
            <a:ext cx="4626193" cy="4077625"/>
          </a:xfrm>
          <a:prstGeom prst="rect">
            <a:avLst/>
          </a:prstGeom>
          <a:noFill/>
          <a:ln>
            <a:noFill/>
          </a:ln>
        </p:spPr>
      </p:pic>
      <p:sp>
        <p:nvSpPr>
          <p:cNvPr id="200" name="Google Shape;200;gbda57127ab_0_26"/>
          <p:cNvSpPr/>
          <p:nvPr/>
        </p:nvSpPr>
        <p:spPr>
          <a:xfrm>
            <a:off x="766512" y="4011150"/>
            <a:ext cx="4302300" cy="14007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bda57127ab_0_26"/>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Clr>
                <a:schemeClr val="dk1"/>
              </a:buClr>
              <a:buSzPts val="2500"/>
              <a:buFont typeface="Arial"/>
              <a:buNone/>
            </a:pPr>
            <a:r>
              <a:rPr lang="en-US" sz="2000" b="1">
                <a:solidFill>
                  <a:schemeClr val="dk1"/>
                </a:solidFill>
                <a:latin typeface="Verdana"/>
                <a:ea typeface="Verdana"/>
                <a:cs typeface="Verdana"/>
                <a:sym typeface="Verdana"/>
              </a:rPr>
              <a:t>Once you have received your SMS of invitation (SMS #2), please complete the eConsent Process. </a:t>
            </a:r>
            <a:endParaRPr sz="2000" b="1">
              <a:solidFill>
                <a:schemeClr val="dk1"/>
              </a:solidFill>
              <a:latin typeface="Verdana"/>
              <a:ea typeface="Verdana"/>
              <a:cs typeface="Verdana"/>
              <a:sym typeface="Verdana"/>
            </a:endParaRPr>
          </a:p>
          <a:p>
            <a:pPr marL="0" lvl="0" indent="0" algn="l" rtl="0">
              <a:lnSpc>
                <a:spcPct val="115000"/>
              </a:lnSpc>
              <a:spcBef>
                <a:spcPts val="500"/>
              </a:spcBef>
              <a:spcAft>
                <a:spcPts val="0"/>
              </a:spcAft>
              <a:buClr>
                <a:schemeClr val="dk1"/>
              </a:buClr>
              <a:buSzPts val="2500"/>
              <a:buFont typeface="Arial"/>
              <a:buNone/>
            </a:pPr>
            <a:r>
              <a:rPr lang="en-US" sz="2000">
                <a:solidFill>
                  <a:schemeClr val="dk1"/>
                </a:solidFill>
                <a:latin typeface="Verdana"/>
                <a:ea typeface="Verdana"/>
                <a:cs typeface="Verdana"/>
                <a:sym typeface="Verdana"/>
              </a:rPr>
              <a:t>Please type in your </a:t>
            </a:r>
            <a:r>
              <a:rPr lang="en-US" sz="2000" b="1">
                <a:solidFill>
                  <a:schemeClr val="dk1"/>
                </a:solidFill>
                <a:latin typeface="Verdana"/>
                <a:ea typeface="Verdana"/>
                <a:cs typeface="Verdana"/>
                <a:sym typeface="Verdana"/>
              </a:rPr>
              <a:t>RSA ID number</a:t>
            </a:r>
            <a:r>
              <a:rPr lang="en-US" sz="2000">
                <a:solidFill>
                  <a:schemeClr val="dk1"/>
                </a:solidFill>
                <a:latin typeface="Verdana"/>
                <a:ea typeface="Verdana"/>
                <a:cs typeface="Verdana"/>
                <a:sym typeface="Verdana"/>
              </a:rPr>
              <a:t> OR Non-RSA Passport that you used on your EVDS self-registration. </a:t>
            </a:r>
            <a:endParaRPr sz="2000">
              <a:solidFill>
                <a:schemeClr val="dk1"/>
              </a:solidFill>
              <a:latin typeface="Verdana"/>
              <a:ea typeface="Verdana"/>
              <a:cs typeface="Verdana"/>
              <a:sym typeface="Verdana"/>
            </a:endParaRPr>
          </a:p>
          <a:p>
            <a:pPr marL="0" lvl="0" indent="0" algn="l" rtl="0">
              <a:lnSpc>
                <a:spcPct val="115000"/>
              </a:lnSpc>
              <a:spcBef>
                <a:spcPts val="500"/>
              </a:spcBef>
              <a:spcAft>
                <a:spcPts val="0"/>
              </a:spcAft>
              <a:buClr>
                <a:schemeClr val="dk1"/>
              </a:buClr>
              <a:buSzPts val="2500"/>
              <a:buFont typeface="Arial"/>
              <a:buNone/>
            </a:pPr>
            <a:endParaRPr sz="8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000" b="1">
                <a:solidFill>
                  <a:schemeClr val="dk1"/>
                </a:solidFill>
                <a:latin typeface="Verdana"/>
                <a:ea typeface="Verdana"/>
                <a:cs typeface="Verdana"/>
                <a:sym typeface="Verdana"/>
              </a:rPr>
              <a:t>*Note:</a:t>
            </a:r>
            <a:r>
              <a:rPr lang="en-US" sz="2000">
                <a:solidFill>
                  <a:schemeClr val="dk1"/>
                </a:solidFill>
                <a:latin typeface="Verdana"/>
                <a:ea typeface="Verdana"/>
                <a:cs typeface="Verdana"/>
                <a:sym typeface="Verdana"/>
              </a:rPr>
              <a:t> The system will only authorise eligible individuals to proceed (those who received an SMS invitation </a:t>
            </a:r>
            <a:r>
              <a:rPr lang="en-US" sz="2000" b="1">
                <a:solidFill>
                  <a:schemeClr val="dk1"/>
                </a:solidFill>
                <a:latin typeface="Verdana"/>
                <a:ea typeface="Verdana"/>
                <a:cs typeface="Verdana"/>
                <a:sym typeface="Verdana"/>
              </a:rPr>
              <a:t>SMS #2</a:t>
            </a:r>
            <a:r>
              <a:rPr lang="en-US" sz="2000">
                <a:solidFill>
                  <a:schemeClr val="dk1"/>
                </a:solidFill>
                <a:latin typeface="Verdana"/>
                <a:ea typeface="Verdana"/>
                <a:cs typeface="Verdana"/>
                <a:sym typeface="Verdana"/>
              </a:rPr>
              <a:t>), by checking your ID/Passport. </a:t>
            </a:r>
            <a:endParaRPr sz="2000">
              <a:solidFill>
                <a:schemeClr val="dk1"/>
              </a:solidFill>
              <a:latin typeface="Verdana"/>
              <a:ea typeface="Verdana"/>
              <a:cs typeface="Verdana"/>
              <a:sym typeface="Verdana"/>
            </a:endParaRPr>
          </a:p>
        </p:txBody>
      </p:sp>
      <p:sp>
        <p:nvSpPr>
          <p:cNvPr id="202" name="Google Shape;202;gbda57127ab_0_26"/>
          <p:cNvSpPr/>
          <p:nvPr/>
        </p:nvSpPr>
        <p:spPr>
          <a:xfrm>
            <a:off x="11007000" y="5002750"/>
            <a:ext cx="780300" cy="7569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2</a:t>
            </a:r>
            <a:endParaRPr sz="4000" b="1">
              <a:solidFill>
                <a:schemeClr val="lt1"/>
              </a:solidFill>
              <a:latin typeface="Calibri"/>
              <a:ea typeface="Calibri"/>
              <a:cs typeface="Calibri"/>
              <a:sym typeface="Calibri"/>
            </a:endParaRPr>
          </a:p>
        </p:txBody>
      </p:sp>
      <p:pic>
        <p:nvPicPr>
          <p:cNvPr id="203" name="Google Shape;203;gbda57127ab_0_26"/>
          <p:cNvPicPr preferRelativeResize="0"/>
          <p:nvPr/>
        </p:nvPicPr>
        <p:blipFill rotWithShape="1">
          <a:blip r:embed="rId4">
            <a:alphaModFix/>
          </a:blip>
          <a:srcRect t="9256" b="9256"/>
          <a:stretch/>
        </p:blipFill>
        <p:spPr>
          <a:xfrm>
            <a:off x="1056799" y="1948575"/>
            <a:ext cx="1810257" cy="105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bda57127ab_0_184"/>
          <p:cNvSpPr txBox="1">
            <a:spLocks noGrp="1"/>
          </p:cNvSpPr>
          <p:nvPr>
            <p:ph type="body" idx="2"/>
          </p:nvPr>
        </p:nvSpPr>
        <p:spPr>
          <a:xfrm>
            <a:off x="2566988" y="6026664"/>
            <a:ext cx="8281500" cy="64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800"/>
              <a:buNone/>
            </a:pPr>
            <a:endParaRPr/>
          </a:p>
        </p:txBody>
      </p:sp>
      <p:sp>
        <p:nvSpPr>
          <p:cNvPr id="209" name="Google Shape;209;gbda57127ab_0_184"/>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Prompt to self-enrol on EVDS as prerequisite</a:t>
            </a:r>
            <a:endParaRPr sz="1400" b="0" i="0" u="none" strike="noStrike" cap="none">
              <a:solidFill>
                <a:srgbClr val="000000"/>
              </a:solidFill>
              <a:latin typeface="Arial"/>
              <a:ea typeface="Arial"/>
              <a:cs typeface="Arial"/>
              <a:sym typeface="Arial"/>
            </a:endParaRPr>
          </a:p>
        </p:txBody>
      </p:sp>
      <p:sp>
        <p:nvSpPr>
          <p:cNvPr id="210" name="Google Shape;210;gbda57127ab_0_184"/>
          <p:cNvSpPr txBox="1">
            <a:spLocks noGrp="1"/>
          </p:cNvSpPr>
          <p:nvPr>
            <p:ph type="body" idx="1"/>
          </p:nvPr>
        </p:nvSpPr>
        <p:spPr>
          <a:xfrm>
            <a:off x="5444820" y="1277850"/>
            <a:ext cx="6412200" cy="467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2500"/>
              <a:buNone/>
            </a:pPr>
            <a:endParaRPr sz="2500"/>
          </a:p>
          <a:p>
            <a:pPr marL="0" lvl="0" indent="0" algn="l" rtl="0">
              <a:lnSpc>
                <a:spcPct val="100000"/>
              </a:lnSpc>
              <a:spcBef>
                <a:spcPts val="500"/>
              </a:spcBef>
              <a:spcAft>
                <a:spcPts val="0"/>
              </a:spcAft>
              <a:buClr>
                <a:schemeClr val="dk1"/>
              </a:buClr>
              <a:buSzPts val="2500"/>
              <a:buNone/>
            </a:pPr>
            <a:r>
              <a:rPr lang="en-US" sz="2500"/>
              <a:t> </a:t>
            </a:r>
            <a:endParaRPr/>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pic>
        <p:nvPicPr>
          <p:cNvPr id="211" name="Google Shape;211;gbda57127ab_0_184"/>
          <p:cNvPicPr preferRelativeResize="0"/>
          <p:nvPr/>
        </p:nvPicPr>
        <p:blipFill rotWithShape="1">
          <a:blip r:embed="rId3">
            <a:alphaModFix/>
          </a:blip>
          <a:srcRect l="2174" r="1606"/>
          <a:stretch/>
        </p:blipFill>
        <p:spPr>
          <a:xfrm>
            <a:off x="641825" y="2195700"/>
            <a:ext cx="4802125" cy="2714625"/>
          </a:xfrm>
          <a:prstGeom prst="rect">
            <a:avLst/>
          </a:prstGeom>
          <a:noFill/>
          <a:ln w="9525" cap="flat" cmpd="sng">
            <a:solidFill>
              <a:srgbClr val="4B3991"/>
            </a:solidFill>
            <a:prstDash val="solid"/>
            <a:round/>
            <a:headEnd type="none" w="sm" len="sm"/>
            <a:tailEnd type="none" w="sm" len="sm"/>
          </a:ln>
          <a:effectLst>
            <a:outerShdw blurRad="57150" dist="19050" dir="13080000" algn="bl" rotWithShape="0">
              <a:srgbClr val="000000">
                <a:alpha val="29000"/>
              </a:srgbClr>
            </a:outerShdw>
          </a:effectLst>
        </p:spPr>
      </p:pic>
      <p:sp>
        <p:nvSpPr>
          <p:cNvPr id="212" name="Google Shape;212;gbda57127ab_0_184"/>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Should you receive this prompt, it means you have </a:t>
            </a:r>
            <a:r>
              <a:rPr lang="en-US" sz="2100" b="1">
                <a:solidFill>
                  <a:schemeClr val="dk1"/>
                </a:solidFill>
                <a:latin typeface="Verdana"/>
                <a:ea typeface="Verdana"/>
                <a:cs typeface="Verdana"/>
                <a:sym typeface="Verdana"/>
              </a:rPr>
              <a:t>not received an invitation to participate, and the eConsent portal will not accept your ID or Passport.</a:t>
            </a:r>
            <a:r>
              <a:rPr lang="en-US" sz="2100">
                <a:solidFill>
                  <a:schemeClr val="dk1"/>
                </a:solidFill>
                <a:latin typeface="Verdana"/>
                <a:ea typeface="Verdana"/>
                <a:cs typeface="Verdana"/>
                <a:sym typeface="Verdana"/>
              </a:rPr>
              <a:t> </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endParaRPr sz="8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If you have already enrolled on the Self Registration Portal, this means you are currently ineligible. </a:t>
            </a:r>
            <a:r>
              <a:rPr lang="en-US" sz="2200" b="1" u="sng">
                <a:solidFill>
                  <a:schemeClr val="hlink"/>
                </a:solidFill>
                <a:latin typeface="Calibri"/>
                <a:ea typeface="Calibri"/>
                <a:cs typeface="Calibri"/>
                <a:sym typeface="Calibri"/>
                <a:hlinkClick r:id="rId4"/>
              </a:rPr>
              <a:t>vaccine.enroll.health.gov.za</a:t>
            </a:r>
            <a:endParaRPr sz="2100">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bda57127ab_0_156"/>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Download the Updated Sisonke Patient Information Sheet</a:t>
            </a:r>
            <a:endParaRPr sz="1400" b="0" i="0" u="none" strike="noStrike" cap="none">
              <a:solidFill>
                <a:srgbClr val="000000"/>
              </a:solidFill>
              <a:latin typeface="Arial"/>
              <a:ea typeface="Arial"/>
              <a:cs typeface="Arial"/>
              <a:sym typeface="Arial"/>
            </a:endParaRPr>
          </a:p>
        </p:txBody>
      </p:sp>
      <p:sp>
        <p:nvSpPr>
          <p:cNvPr id="218" name="Google Shape;218;gbda57127ab_0_156"/>
          <p:cNvSpPr txBox="1">
            <a:spLocks noGrp="1"/>
          </p:cNvSpPr>
          <p:nvPr>
            <p:ph type="body" idx="1"/>
          </p:nvPr>
        </p:nvSpPr>
        <p:spPr>
          <a:xfrm>
            <a:off x="5444820" y="1277850"/>
            <a:ext cx="6412200" cy="467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2500"/>
              <a:buNone/>
            </a:pPr>
            <a:endParaRPr sz="2500"/>
          </a:p>
          <a:p>
            <a:pPr marL="0" lvl="0" indent="0" algn="l" rtl="0">
              <a:lnSpc>
                <a:spcPct val="100000"/>
              </a:lnSpc>
              <a:spcBef>
                <a:spcPts val="500"/>
              </a:spcBef>
              <a:spcAft>
                <a:spcPts val="0"/>
              </a:spcAft>
              <a:buClr>
                <a:schemeClr val="dk1"/>
              </a:buClr>
              <a:buSzPts val="2500"/>
              <a:buNone/>
            </a:pPr>
            <a:r>
              <a:rPr lang="en-US" sz="2500"/>
              <a:t> </a:t>
            </a:r>
            <a:endParaRPr/>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pic>
        <p:nvPicPr>
          <p:cNvPr id="219" name="Google Shape;219;gbda57127ab_0_156"/>
          <p:cNvPicPr preferRelativeResize="0"/>
          <p:nvPr/>
        </p:nvPicPr>
        <p:blipFill>
          <a:blip r:embed="rId3">
            <a:alphaModFix/>
          </a:blip>
          <a:stretch>
            <a:fillRect/>
          </a:stretch>
        </p:blipFill>
        <p:spPr>
          <a:xfrm>
            <a:off x="439388" y="4011625"/>
            <a:ext cx="5724525" cy="1162050"/>
          </a:xfrm>
          <a:prstGeom prst="rect">
            <a:avLst/>
          </a:prstGeom>
          <a:noFill/>
          <a:ln>
            <a:noFill/>
          </a:ln>
        </p:spPr>
      </p:pic>
      <p:sp>
        <p:nvSpPr>
          <p:cNvPr id="220" name="Google Shape;220;gbda57127ab_0_156"/>
          <p:cNvSpPr/>
          <p:nvPr/>
        </p:nvSpPr>
        <p:spPr>
          <a:xfrm>
            <a:off x="1227950" y="4820275"/>
            <a:ext cx="43233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bda57127ab_0_156"/>
          <p:cNvSpPr/>
          <p:nvPr/>
        </p:nvSpPr>
        <p:spPr>
          <a:xfrm>
            <a:off x="639750" y="1611075"/>
            <a:ext cx="5279100" cy="19605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500"/>
              </a:spcBef>
              <a:spcAft>
                <a:spcPts val="0"/>
              </a:spcAft>
              <a:buClr>
                <a:schemeClr val="dk1"/>
              </a:buClr>
              <a:buSzPts val="2500"/>
              <a:buFont typeface="Arial"/>
              <a:buNone/>
            </a:pPr>
            <a:r>
              <a:rPr lang="en-US" sz="2000">
                <a:solidFill>
                  <a:schemeClr val="dk1"/>
                </a:solidFill>
                <a:latin typeface="Verdana"/>
                <a:ea typeface="Verdana"/>
                <a:cs typeface="Verdana"/>
                <a:sym typeface="Verdana"/>
              </a:rPr>
              <a:t>Please click the </a:t>
            </a:r>
            <a:r>
              <a:rPr lang="en-US" sz="2000" b="1">
                <a:solidFill>
                  <a:schemeClr val="dk1"/>
                </a:solidFill>
                <a:latin typeface="Verdana"/>
                <a:ea typeface="Verdana"/>
                <a:cs typeface="Verdana"/>
                <a:sym typeface="Verdana"/>
              </a:rPr>
              <a:t>‘Download Sisonke Participant Information Leaflet &amp; Info’ </a:t>
            </a:r>
            <a:r>
              <a:rPr lang="en-US" sz="2000">
                <a:solidFill>
                  <a:schemeClr val="dk1"/>
                </a:solidFill>
                <a:latin typeface="Verdana"/>
                <a:ea typeface="Verdana"/>
                <a:cs typeface="Verdana"/>
                <a:sym typeface="Verdana"/>
              </a:rPr>
              <a:t>button to </a:t>
            </a:r>
            <a:r>
              <a:rPr lang="en-US" sz="2000" b="1">
                <a:solidFill>
                  <a:schemeClr val="dk1"/>
                </a:solidFill>
                <a:latin typeface="Verdana"/>
                <a:ea typeface="Verdana"/>
                <a:cs typeface="Verdana"/>
                <a:sym typeface="Verdana"/>
              </a:rPr>
              <a:t>download and read the documents </a:t>
            </a:r>
            <a:r>
              <a:rPr lang="en-US" sz="2000">
                <a:solidFill>
                  <a:schemeClr val="dk1"/>
                </a:solidFill>
                <a:latin typeface="Verdana"/>
                <a:ea typeface="Verdana"/>
                <a:cs typeface="Verdana"/>
                <a:sym typeface="Verdana"/>
              </a:rPr>
              <a:t>(updated version </a:t>
            </a:r>
            <a:r>
              <a:rPr lang="en-US" sz="2000" b="1">
                <a:solidFill>
                  <a:srgbClr val="4B3991"/>
                </a:solidFill>
                <a:latin typeface="Verdana"/>
                <a:ea typeface="Verdana"/>
                <a:cs typeface="Verdana"/>
                <a:sym typeface="Verdana"/>
              </a:rPr>
              <a:t>as at 25 April 2021</a:t>
            </a:r>
            <a:r>
              <a:rPr lang="en-US" sz="2000">
                <a:solidFill>
                  <a:schemeClr val="dk1"/>
                </a:solidFill>
                <a:latin typeface="Verdana"/>
                <a:ea typeface="Verdana"/>
                <a:cs typeface="Verdana"/>
                <a:sym typeface="Verdana"/>
              </a:rPr>
              <a:t>)</a:t>
            </a:r>
            <a:r>
              <a:rPr lang="en-US" sz="2000" b="1">
                <a:solidFill>
                  <a:schemeClr val="dk1"/>
                </a:solidFill>
                <a:latin typeface="Verdana"/>
                <a:ea typeface="Verdana"/>
                <a:cs typeface="Verdana"/>
                <a:sym typeface="Verdana"/>
              </a:rPr>
              <a:t>.</a:t>
            </a:r>
            <a:endParaRPr sz="1200">
              <a:solidFill>
                <a:schemeClr val="dk1"/>
              </a:solidFill>
              <a:latin typeface="Verdana"/>
              <a:ea typeface="Verdana"/>
              <a:cs typeface="Verdana"/>
              <a:sym typeface="Verdana"/>
            </a:endParaRPr>
          </a:p>
        </p:txBody>
      </p:sp>
      <p:pic>
        <p:nvPicPr>
          <p:cNvPr id="222" name="Google Shape;222;gbda57127ab_0_156"/>
          <p:cNvPicPr preferRelativeResize="0"/>
          <p:nvPr/>
        </p:nvPicPr>
        <p:blipFill>
          <a:blip r:embed="rId4">
            <a:alphaModFix/>
          </a:blip>
          <a:stretch>
            <a:fillRect/>
          </a:stretch>
        </p:blipFill>
        <p:spPr>
          <a:xfrm>
            <a:off x="6413750" y="1189976"/>
            <a:ext cx="5396724" cy="4626550"/>
          </a:xfrm>
          <a:prstGeom prst="rect">
            <a:avLst/>
          </a:prstGeom>
          <a:noFill/>
          <a:ln>
            <a:noFill/>
          </a:ln>
        </p:spPr>
      </p:pic>
      <p:sp>
        <p:nvSpPr>
          <p:cNvPr id="223" name="Google Shape;223;gbda57127ab_0_156"/>
          <p:cNvSpPr/>
          <p:nvPr/>
        </p:nvSpPr>
        <p:spPr>
          <a:xfrm>
            <a:off x="8716350" y="5097475"/>
            <a:ext cx="19434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bda57127ab_0_32"/>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‘Confirm Identity’ Screen (Details are Correct)</a:t>
            </a:r>
            <a:endParaRPr sz="1400" b="0" i="0" u="none" strike="noStrike" cap="none">
              <a:solidFill>
                <a:srgbClr val="000000"/>
              </a:solidFill>
              <a:latin typeface="Arial"/>
              <a:ea typeface="Arial"/>
              <a:cs typeface="Arial"/>
              <a:sym typeface="Arial"/>
            </a:endParaRPr>
          </a:p>
        </p:txBody>
      </p:sp>
      <p:pic>
        <p:nvPicPr>
          <p:cNvPr id="229" name="Google Shape;229;gbda57127ab_0_32"/>
          <p:cNvPicPr preferRelativeResize="0"/>
          <p:nvPr/>
        </p:nvPicPr>
        <p:blipFill>
          <a:blip r:embed="rId3">
            <a:alphaModFix/>
          </a:blip>
          <a:stretch>
            <a:fillRect/>
          </a:stretch>
        </p:blipFill>
        <p:spPr>
          <a:xfrm>
            <a:off x="381000" y="1662300"/>
            <a:ext cx="5140020" cy="3359287"/>
          </a:xfrm>
          <a:prstGeom prst="rect">
            <a:avLst/>
          </a:prstGeom>
          <a:noFill/>
          <a:ln>
            <a:noFill/>
          </a:ln>
        </p:spPr>
      </p:pic>
      <p:sp>
        <p:nvSpPr>
          <p:cNvPr id="230" name="Google Shape;230;gbda57127ab_0_32"/>
          <p:cNvSpPr/>
          <p:nvPr/>
        </p:nvSpPr>
        <p:spPr>
          <a:xfrm>
            <a:off x="2943425" y="4524175"/>
            <a:ext cx="14583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bda57127ab_0_32"/>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Upon successful verification of your identity by the EVDS, your name, surname and partial cellular phone number will be displayed.  </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endParaRPr sz="800">
              <a:solidFill>
                <a:schemeClr val="dk1"/>
              </a:solidFill>
              <a:latin typeface="Verdana"/>
              <a:ea typeface="Verdana"/>
              <a:cs typeface="Verdana"/>
              <a:sym typeface="Verdana"/>
            </a:endParaRPr>
          </a:p>
          <a:p>
            <a:pPr marL="457200" lvl="0" indent="-349250" algn="l" rtl="0">
              <a:lnSpc>
                <a:spcPct val="115000"/>
              </a:lnSpc>
              <a:spcBef>
                <a:spcPts val="500"/>
              </a:spcBef>
              <a:spcAft>
                <a:spcPts val="0"/>
              </a:spcAft>
              <a:buClr>
                <a:schemeClr val="dk1"/>
              </a:buClr>
              <a:buSzPts val="1900"/>
              <a:buChar char="•"/>
            </a:pPr>
            <a:r>
              <a:rPr lang="en-US" sz="1900">
                <a:solidFill>
                  <a:schemeClr val="dk1"/>
                </a:solidFill>
                <a:latin typeface="Verdana"/>
                <a:ea typeface="Verdana"/>
                <a:cs typeface="Verdana"/>
                <a:sym typeface="Verdana"/>
              </a:rPr>
              <a:t>If your details are correct, please click ‘</a:t>
            </a:r>
            <a:r>
              <a:rPr lang="en-US" sz="1900" b="1">
                <a:solidFill>
                  <a:schemeClr val="dk1"/>
                </a:solidFill>
                <a:latin typeface="Verdana"/>
                <a:ea typeface="Verdana"/>
                <a:cs typeface="Verdana"/>
                <a:sym typeface="Verdana"/>
              </a:rPr>
              <a:t>Details are correct</a:t>
            </a:r>
            <a:r>
              <a:rPr lang="en-US" sz="1900">
                <a:solidFill>
                  <a:schemeClr val="dk1"/>
                </a:solidFill>
                <a:latin typeface="Verdana"/>
                <a:ea typeface="Verdana"/>
                <a:cs typeface="Verdana"/>
                <a:sym typeface="Verdana"/>
              </a:rPr>
              <a:t>’ </a:t>
            </a:r>
            <a:endParaRPr sz="1900">
              <a:solidFill>
                <a:schemeClr val="dk1"/>
              </a:solidFill>
              <a:latin typeface="Verdana"/>
              <a:ea typeface="Verdana"/>
              <a:cs typeface="Verdana"/>
              <a:sym typeface="Verdana"/>
            </a:endParaRPr>
          </a:p>
          <a:p>
            <a:pPr marL="457200" lvl="0" indent="-349250" algn="l" rtl="0">
              <a:lnSpc>
                <a:spcPct val="115000"/>
              </a:lnSpc>
              <a:spcBef>
                <a:spcPts val="0"/>
              </a:spcBef>
              <a:spcAft>
                <a:spcPts val="0"/>
              </a:spcAft>
              <a:buClr>
                <a:schemeClr val="dk1"/>
              </a:buClr>
              <a:buSzPts val="1900"/>
              <a:buChar char="•"/>
            </a:pPr>
            <a:r>
              <a:rPr lang="en-US" sz="1900">
                <a:solidFill>
                  <a:schemeClr val="dk1"/>
                </a:solidFill>
                <a:latin typeface="Verdana"/>
                <a:ea typeface="Verdana"/>
                <a:cs typeface="Verdana"/>
                <a:sym typeface="Verdana"/>
              </a:rPr>
              <a:t>If your details are incorrect please click </a:t>
            </a:r>
            <a:r>
              <a:rPr lang="en-US" sz="1900" b="1">
                <a:solidFill>
                  <a:schemeClr val="dk1"/>
                </a:solidFill>
                <a:latin typeface="Verdana"/>
                <a:ea typeface="Verdana"/>
                <a:cs typeface="Verdana"/>
                <a:sym typeface="Verdana"/>
              </a:rPr>
              <a:t>‘Details are incorrect and proceed back to the EVDS registration Portal’</a:t>
            </a:r>
            <a:endParaRPr sz="190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bda57127ab_0_38"/>
          <p:cNvSpPr txBox="1"/>
          <p:nvPr/>
        </p:nvSpPr>
        <p:spPr>
          <a:xfrm>
            <a:off x="3349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‘Agreement to Participate’: 6 x Yes/No Questions (‘Yes’ required)</a:t>
            </a:r>
            <a:endParaRPr sz="1400" b="0" i="0" u="none" strike="noStrike" cap="none">
              <a:solidFill>
                <a:srgbClr val="000000"/>
              </a:solidFill>
              <a:latin typeface="Arial"/>
              <a:ea typeface="Arial"/>
              <a:cs typeface="Arial"/>
              <a:sym typeface="Arial"/>
            </a:endParaRPr>
          </a:p>
        </p:txBody>
      </p:sp>
      <p:sp>
        <p:nvSpPr>
          <p:cNvPr id="237" name="Google Shape;237;gbda57127ab_0_38"/>
          <p:cNvSpPr txBox="1">
            <a:spLocks noGrp="1"/>
          </p:cNvSpPr>
          <p:nvPr>
            <p:ph type="body" idx="1"/>
          </p:nvPr>
        </p:nvSpPr>
        <p:spPr>
          <a:xfrm>
            <a:off x="5444820" y="1277850"/>
            <a:ext cx="6412200" cy="467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2500"/>
              <a:buNone/>
            </a:pPr>
            <a:endParaRPr sz="2500"/>
          </a:p>
          <a:p>
            <a:pPr marL="0" lvl="0" indent="0" algn="l" rtl="0">
              <a:lnSpc>
                <a:spcPct val="100000"/>
              </a:lnSpc>
              <a:spcBef>
                <a:spcPts val="500"/>
              </a:spcBef>
              <a:spcAft>
                <a:spcPts val="0"/>
              </a:spcAft>
              <a:buClr>
                <a:schemeClr val="dk1"/>
              </a:buClr>
              <a:buSzPts val="2500"/>
              <a:buNone/>
            </a:pPr>
            <a:r>
              <a:rPr lang="en-US" sz="2500"/>
              <a:t> </a:t>
            </a:r>
            <a:endParaRPr/>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pic>
        <p:nvPicPr>
          <p:cNvPr id="238" name="Google Shape;238;gbda57127ab_0_38"/>
          <p:cNvPicPr preferRelativeResize="0"/>
          <p:nvPr/>
        </p:nvPicPr>
        <p:blipFill>
          <a:blip r:embed="rId3">
            <a:alphaModFix/>
          </a:blip>
          <a:stretch>
            <a:fillRect/>
          </a:stretch>
        </p:blipFill>
        <p:spPr>
          <a:xfrm>
            <a:off x="553616" y="1357500"/>
            <a:ext cx="4748393" cy="4516764"/>
          </a:xfrm>
          <a:prstGeom prst="rect">
            <a:avLst/>
          </a:prstGeom>
          <a:noFill/>
          <a:ln>
            <a:noFill/>
          </a:ln>
        </p:spPr>
      </p:pic>
      <p:sp>
        <p:nvSpPr>
          <p:cNvPr id="239" name="Google Shape;239;gbda57127ab_0_38"/>
          <p:cNvSpPr/>
          <p:nvPr/>
        </p:nvSpPr>
        <p:spPr>
          <a:xfrm>
            <a:off x="736191" y="3180300"/>
            <a:ext cx="8616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bda57127ab_0_38"/>
          <p:cNvSpPr/>
          <p:nvPr/>
        </p:nvSpPr>
        <p:spPr>
          <a:xfrm>
            <a:off x="736191" y="4431075"/>
            <a:ext cx="8616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bda57127ab_0_38"/>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Your </a:t>
            </a:r>
            <a:r>
              <a:rPr lang="en-US" sz="2100" b="1">
                <a:solidFill>
                  <a:schemeClr val="dk1"/>
                </a:solidFill>
                <a:latin typeface="Verdana"/>
                <a:ea typeface="Verdana"/>
                <a:cs typeface="Verdana"/>
                <a:sym typeface="Verdana"/>
              </a:rPr>
              <a:t>Agreement to Participate</a:t>
            </a:r>
            <a:r>
              <a:rPr lang="en-US" sz="2100">
                <a:solidFill>
                  <a:schemeClr val="dk1"/>
                </a:solidFill>
                <a:latin typeface="Verdana"/>
                <a:ea typeface="Verdana"/>
                <a:cs typeface="Verdana"/>
                <a:sym typeface="Verdana"/>
              </a:rPr>
              <a:t> consists of </a:t>
            </a:r>
            <a:r>
              <a:rPr lang="en-US" sz="2100" b="1">
                <a:solidFill>
                  <a:schemeClr val="dk1"/>
                </a:solidFill>
                <a:latin typeface="Verdana"/>
                <a:ea typeface="Verdana"/>
                <a:cs typeface="Verdana"/>
                <a:sym typeface="Verdana"/>
              </a:rPr>
              <a:t>six</a:t>
            </a:r>
            <a:r>
              <a:rPr lang="en-US" sz="2100">
                <a:solidFill>
                  <a:schemeClr val="dk1"/>
                </a:solidFill>
                <a:latin typeface="Verdana"/>
                <a:ea typeface="Verdana"/>
                <a:cs typeface="Verdana"/>
                <a:sym typeface="Verdana"/>
              </a:rPr>
              <a:t> Yes/No questions.</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endParaRPr sz="8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A ‘</a:t>
            </a:r>
            <a:r>
              <a:rPr lang="en-US" sz="2100" b="1">
                <a:solidFill>
                  <a:schemeClr val="dk1"/>
                </a:solidFill>
                <a:latin typeface="Verdana"/>
                <a:ea typeface="Verdana"/>
                <a:cs typeface="Verdana"/>
                <a:sym typeface="Verdana"/>
              </a:rPr>
              <a:t>Yes</a:t>
            </a:r>
            <a:r>
              <a:rPr lang="en-US" sz="2100">
                <a:solidFill>
                  <a:schemeClr val="dk1"/>
                </a:solidFill>
                <a:latin typeface="Verdana"/>
                <a:ea typeface="Verdana"/>
                <a:cs typeface="Verdana"/>
                <a:sym typeface="Verdana"/>
              </a:rPr>
              <a:t>’ response to each of these questions is required to proceed with the electronic consent.</a:t>
            </a:r>
            <a:endParaRPr sz="17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bda57127ab_0_44"/>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eConsent ‘No’ response prompt (‘Yes’ required) </a:t>
            </a:r>
            <a:endParaRPr sz="1400" b="0" i="0" u="none" strike="noStrike" cap="none">
              <a:solidFill>
                <a:srgbClr val="000000"/>
              </a:solidFill>
              <a:latin typeface="Arial"/>
              <a:ea typeface="Arial"/>
              <a:cs typeface="Arial"/>
              <a:sym typeface="Arial"/>
            </a:endParaRPr>
          </a:p>
        </p:txBody>
      </p:sp>
      <p:sp>
        <p:nvSpPr>
          <p:cNvPr id="247" name="Google Shape;247;gbda57127ab_0_44"/>
          <p:cNvSpPr txBox="1">
            <a:spLocks noGrp="1"/>
          </p:cNvSpPr>
          <p:nvPr>
            <p:ph type="body" idx="1"/>
          </p:nvPr>
        </p:nvSpPr>
        <p:spPr>
          <a:xfrm>
            <a:off x="5444820" y="1277850"/>
            <a:ext cx="6412200" cy="467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2500"/>
              <a:buNone/>
            </a:pPr>
            <a:endParaRPr sz="2500"/>
          </a:p>
          <a:p>
            <a:pPr marL="0" lvl="0" indent="0" algn="l" rtl="0">
              <a:lnSpc>
                <a:spcPct val="100000"/>
              </a:lnSpc>
              <a:spcBef>
                <a:spcPts val="500"/>
              </a:spcBef>
              <a:spcAft>
                <a:spcPts val="0"/>
              </a:spcAft>
              <a:buClr>
                <a:schemeClr val="dk1"/>
              </a:buClr>
              <a:buSzPts val="2500"/>
              <a:buNone/>
            </a:pPr>
            <a:r>
              <a:rPr lang="en-US" sz="2500"/>
              <a:t> </a:t>
            </a:r>
            <a:endParaRPr/>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pic>
        <p:nvPicPr>
          <p:cNvPr id="248" name="Google Shape;248;gbda57127ab_0_44"/>
          <p:cNvPicPr preferRelativeResize="0"/>
          <p:nvPr/>
        </p:nvPicPr>
        <p:blipFill>
          <a:blip r:embed="rId3">
            <a:alphaModFix/>
          </a:blip>
          <a:stretch>
            <a:fillRect/>
          </a:stretch>
        </p:blipFill>
        <p:spPr>
          <a:xfrm>
            <a:off x="1295400" y="1357500"/>
            <a:ext cx="3356837" cy="4516764"/>
          </a:xfrm>
          <a:prstGeom prst="rect">
            <a:avLst/>
          </a:prstGeom>
          <a:noFill/>
          <a:ln>
            <a:noFill/>
          </a:ln>
        </p:spPr>
      </p:pic>
      <p:sp>
        <p:nvSpPr>
          <p:cNvPr id="249" name="Google Shape;249;gbda57127ab_0_44"/>
          <p:cNvSpPr/>
          <p:nvPr/>
        </p:nvSpPr>
        <p:spPr>
          <a:xfrm>
            <a:off x="1406975" y="1692750"/>
            <a:ext cx="3147000" cy="6423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bda57127ab_0_44"/>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Clr>
                <a:schemeClr val="dk1"/>
              </a:buClr>
              <a:buSzPts val="2500"/>
              <a:buFont typeface="Arial"/>
              <a:buNone/>
            </a:pPr>
            <a:r>
              <a:rPr lang="en-US" sz="2100">
                <a:solidFill>
                  <a:schemeClr val="dk1"/>
                </a:solidFill>
                <a:latin typeface="Verdana"/>
                <a:ea typeface="Verdana"/>
                <a:cs typeface="Verdana"/>
                <a:sym typeface="Verdana"/>
              </a:rPr>
              <a:t>Your </a:t>
            </a:r>
            <a:r>
              <a:rPr lang="en-US" sz="2100" b="1">
                <a:solidFill>
                  <a:schemeClr val="dk1"/>
                </a:solidFill>
                <a:latin typeface="Verdana"/>
                <a:ea typeface="Verdana"/>
                <a:cs typeface="Verdana"/>
                <a:sym typeface="Verdana"/>
              </a:rPr>
              <a:t>Agreement to Participate </a:t>
            </a:r>
            <a:r>
              <a:rPr lang="en-US" sz="2100">
                <a:solidFill>
                  <a:schemeClr val="dk1"/>
                </a:solidFill>
                <a:latin typeface="Verdana"/>
                <a:ea typeface="Verdana"/>
                <a:cs typeface="Verdana"/>
                <a:sym typeface="Verdana"/>
              </a:rPr>
              <a:t>consists of </a:t>
            </a:r>
            <a:r>
              <a:rPr lang="en-US" sz="2100" b="1">
                <a:solidFill>
                  <a:schemeClr val="dk1"/>
                </a:solidFill>
                <a:latin typeface="Verdana"/>
                <a:ea typeface="Verdana"/>
                <a:cs typeface="Verdana"/>
                <a:sym typeface="Verdana"/>
              </a:rPr>
              <a:t>six</a:t>
            </a:r>
            <a:r>
              <a:rPr lang="en-US" sz="2100">
                <a:solidFill>
                  <a:schemeClr val="dk1"/>
                </a:solidFill>
                <a:latin typeface="Verdana"/>
                <a:ea typeface="Verdana"/>
                <a:cs typeface="Verdana"/>
                <a:sym typeface="Verdana"/>
              </a:rPr>
              <a:t> Yes/No questions.</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Clr>
                <a:schemeClr val="dk1"/>
              </a:buClr>
              <a:buSzPts val="2500"/>
              <a:buFont typeface="Arial"/>
              <a:buNone/>
            </a:pPr>
            <a:endParaRPr sz="8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Any ‘</a:t>
            </a:r>
            <a:r>
              <a:rPr lang="en-US" sz="2100" b="1">
                <a:solidFill>
                  <a:schemeClr val="dk1"/>
                </a:solidFill>
                <a:latin typeface="Verdana"/>
                <a:ea typeface="Verdana"/>
                <a:cs typeface="Verdana"/>
                <a:sym typeface="Verdana"/>
              </a:rPr>
              <a:t>No</a:t>
            </a:r>
            <a:r>
              <a:rPr lang="en-US" sz="2100">
                <a:solidFill>
                  <a:schemeClr val="dk1"/>
                </a:solidFill>
                <a:latin typeface="Verdana"/>
                <a:ea typeface="Verdana"/>
                <a:cs typeface="Verdana"/>
                <a:sym typeface="Verdana"/>
              </a:rPr>
              <a:t>’ response to any of these questions will receive a prompt:</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a:t>
            </a:r>
            <a:r>
              <a:rPr lang="en-US" sz="2100" i="1">
                <a:solidFill>
                  <a:schemeClr val="dk1"/>
                </a:solidFill>
                <a:latin typeface="Verdana"/>
                <a:ea typeface="Verdana"/>
                <a:cs typeface="Verdana"/>
                <a:sym typeface="Verdana"/>
              </a:rPr>
              <a:t>You will not be able to proceed and receive enrollment confirmation if you do not answer Yes</a:t>
            </a:r>
            <a:r>
              <a:rPr lang="en-US" sz="2100">
                <a:solidFill>
                  <a:schemeClr val="dk1"/>
                </a:solidFill>
                <a:latin typeface="Verdana"/>
                <a:ea typeface="Verdana"/>
                <a:cs typeface="Verdana"/>
                <a:sym typeface="Verdana"/>
              </a:rPr>
              <a:t>”</a:t>
            </a:r>
            <a:endParaRPr sz="17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bda57127ab_0_150"/>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eConsent final enrolment question (6 of 6)</a:t>
            </a:r>
            <a:endParaRPr sz="1400" b="0" i="0" u="none" strike="noStrike" cap="none">
              <a:solidFill>
                <a:srgbClr val="000000"/>
              </a:solidFill>
              <a:latin typeface="Arial"/>
              <a:ea typeface="Arial"/>
              <a:cs typeface="Arial"/>
              <a:sym typeface="Arial"/>
            </a:endParaRPr>
          </a:p>
        </p:txBody>
      </p:sp>
      <p:sp>
        <p:nvSpPr>
          <p:cNvPr id="256" name="Google Shape;256;gbda57127ab_0_150"/>
          <p:cNvSpPr txBox="1">
            <a:spLocks noGrp="1"/>
          </p:cNvSpPr>
          <p:nvPr>
            <p:ph type="body" idx="1"/>
          </p:nvPr>
        </p:nvSpPr>
        <p:spPr>
          <a:xfrm>
            <a:off x="5444820" y="1277850"/>
            <a:ext cx="6412200" cy="467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2500"/>
              <a:buNone/>
            </a:pPr>
            <a:endParaRPr sz="2500"/>
          </a:p>
          <a:p>
            <a:pPr marL="0" lvl="0" indent="0" algn="l" rtl="0">
              <a:lnSpc>
                <a:spcPct val="100000"/>
              </a:lnSpc>
              <a:spcBef>
                <a:spcPts val="500"/>
              </a:spcBef>
              <a:spcAft>
                <a:spcPts val="0"/>
              </a:spcAft>
              <a:buClr>
                <a:schemeClr val="dk1"/>
              </a:buClr>
              <a:buSzPts val="2500"/>
              <a:buNone/>
            </a:pPr>
            <a:r>
              <a:rPr lang="en-US" sz="2500"/>
              <a:t> </a:t>
            </a:r>
            <a:endParaRPr/>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pic>
        <p:nvPicPr>
          <p:cNvPr id="257" name="Google Shape;257;gbda57127ab_0_150"/>
          <p:cNvPicPr preferRelativeResize="0"/>
          <p:nvPr/>
        </p:nvPicPr>
        <p:blipFill>
          <a:blip r:embed="rId3">
            <a:alphaModFix/>
          </a:blip>
          <a:stretch>
            <a:fillRect/>
          </a:stretch>
        </p:blipFill>
        <p:spPr>
          <a:xfrm>
            <a:off x="381000" y="2348100"/>
            <a:ext cx="5140019" cy="2037203"/>
          </a:xfrm>
          <a:prstGeom prst="rect">
            <a:avLst/>
          </a:prstGeom>
          <a:noFill/>
          <a:ln>
            <a:noFill/>
          </a:ln>
        </p:spPr>
      </p:pic>
      <p:sp>
        <p:nvSpPr>
          <p:cNvPr id="258" name="Google Shape;258;gbda57127ab_0_150"/>
          <p:cNvSpPr/>
          <p:nvPr/>
        </p:nvSpPr>
        <p:spPr>
          <a:xfrm>
            <a:off x="563575" y="3019575"/>
            <a:ext cx="8616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bda57127ab_0_150"/>
          <p:cNvSpPr/>
          <p:nvPr/>
        </p:nvSpPr>
        <p:spPr>
          <a:xfrm>
            <a:off x="2795600" y="3854550"/>
            <a:ext cx="10845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bda57127ab_0_150"/>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US" sz="2100" b="1">
                <a:solidFill>
                  <a:schemeClr val="dk1"/>
                </a:solidFill>
                <a:latin typeface="Verdana"/>
                <a:ea typeface="Verdana"/>
                <a:cs typeface="Verdana"/>
                <a:sym typeface="Verdana"/>
              </a:rPr>
              <a:t>Question 6</a:t>
            </a:r>
            <a:r>
              <a:rPr lang="en-US" sz="2100">
                <a:solidFill>
                  <a:schemeClr val="dk1"/>
                </a:solidFill>
                <a:latin typeface="Verdana"/>
                <a:ea typeface="Verdana"/>
                <a:cs typeface="Verdana"/>
                <a:sym typeface="Verdana"/>
              </a:rPr>
              <a:t> asks the consentee to confirm:</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endParaRPr sz="8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a:t>
            </a:r>
            <a:r>
              <a:rPr lang="en-US" sz="2100" i="1">
                <a:solidFill>
                  <a:schemeClr val="dk1"/>
                </a:solidFill>
                <a:latin typeface="Verdana"/>
                <a:ea typeface="Verdana"/>
                <a:cs typeface="Verdana"/>
                <a:sym typeface="Verdana"/>
              </a:rPr>
              <a:t>I have read and understood all information provided and consent to participate in the Sisonke Vaccine Program</a:t>
            </a:r>
            <a:r>
              <a:rPr lang="en-US" sz="2100">
                <a:solidFill>
                  <a:schemeClr val="dk1"/>
                </a:solidFill>
                <a:latin typeface="Verdana"/>
                <a:ea typeface="Verdana"/>
                <a:cs typeface="Verdana"/>
                <a:sym typeface="Verdana"/>
              </a:rPr>
              <a:t>’</a:t>
            </a:r>
            <a:endParaRPr sz="21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endParaRPr sz="800">
              <a:solidFill>
                <a:schemeClr val="dk1"/>
              </a:solidFill>
              <a:latin typeface="Verdana"/>
              <a:ea typeface="Verdana"/>
              <a:cs typeface="Verdana"/>
              <a:sym typeface="Verdana"/>
            </a:endParaRPr>
          </a:p>
          <a:p>
            <a:pPr marL="0" lvl="0" indent="0" algn="l" rtl="0">
              <a:lnSpc>
                <a:spcPct val="115000"/>
              </a:lnSpc>
              <a:spcBef>
                <a:spcPts val="500"/>
              </a:spcBef>
              <a:spcAft>
                <a:spcPts val="0"/>
              </a:spcAft>
              <a:buNone/>
            </a:pPr>
            <a:r>
              <a:rPr lang="en-US" sz="2100">
                <a:solidFill>
                  <a:schemeClr val="dk1"/>
                </a:solidFill>
                <a:latin typeface="Verdana"/>
                <a:ea typeface="Verdana"/>
                <a:cs typeface="Verdana"/>
                <a:sym typeface="Verdana"/>
              </a:rPr>
              <a:t>A ‘</a:t>
            </a:r>
            <a:r>
              <a:rPr lang="en-US" sz="2100" b="1">
                <a:solidFill>
                  <a:schemeClr val="dk1"/>
                </a:solidFill>
                <a:latin typeface="Verdana"/>
                <a:ea typeface="Verdana"/>
                <a:cs typeface="Verdana"/>
                <a:sym typeface="Verdana"/>
              </a:rPr>
              <a:t>Yes</a:t>
            </a:r>
            <a:r>
              <a:rPr lang="en-US" sz="2100">
                <a:solidFill>
                  <a:schemeClr val="dk1"/>
                </a:solidFill>
                <a:latin typeface="Verdana"/>
                <a:ea typeface="Verdana"/>
                <a:cs typeface="Verdana"/>
                <a:sym typeface="Verdana"/>
              </a:rPr>
              <a:t>’ response to all 6 questions will enable the consentee to successfully click ‘</a:t>
            </a:r>
            <a:r>
              <a:rPr lang="en-US" sz="2100" b="1">
                <a:solidFill>
                  <a:schemeClr val="dk1"/>
                </a:solidFill>
                <a:latin typeface="Verdana"/>
                <a:ea typeface="Verdana"/>
                <a:cs typeface="Verdana"/>
                <a:sym typeface="Verdana"/>
              </a:rPr>
              <a:t>Next Step</a:t>
            </a:r>
            <a:r>
              <a:rPr lang="en-US" sz="2100">
                <a:solidFill>
                  <a:schemeClr val="dk1"/>
                </a:solidFill>
                <a:latin typeface="Verdana"/>
                <a:ea typeface="Verdana"/>
                <a:cs typeface="Verdana"/>
                <a:sym typeface="Verdana"/>
              </a:rPr>
              <a:t>’</a:t>
            </a:r>
            <a:endParaRPr sz="170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Accept Terms &amp; Conditions</a:t>
            </a:r>
            <a:endParaRPr sz="1400" b="0" i="0" u="none" strike="noStrike" cap="none">
              <a:solidFill>
                <a:srgbClr val="000000"/>
              </a:solidFill>
              <a:latin typeface="Arial"/>
              <a:ea typeface="Arial"/>
              <a:cs typeface="Arial"/>
              <a:sym typeface="Arial"/>
            </a:endParaRPr>
          </a:p>
        </p:txBody>
      </p:sp>
      <p:pic>
        <p:nvPicPr>
          <p:cNvPr id="266" name="Google Shape;266;p14"/>
          <p:cNvPicPr preferRelativeResize="0"/>
          <p:nvPr/>
        </p:nvPicPr>
        <p:blipFill>
          <a:blip r:embed="rId3">
            <a:alphaModFix/>
          </a:blip>
          <a:stretch>
            <a:fillRect/>
          </a:stretch>
        </p:blipFill>
        <p:spPr>
          <a:xfrm>
            <a:off x="672500" y="1185924"/>
            <a:ext cx="4613557" cy="4856050"/>
          </a:xfrm>
          <a:prstGeom prst="rect">
            <a:avLst/>
          </a:prstGeom>
          <a:noFill/>
          <a:ln>
            <a:noFill/>
          </a:ln>
        </p:spPr>
      </p:pic>
      <p:sp>
        <p:nvSpPr>
          <p:cNvPr id="267" name="Google Shape;267;p14"/>
          <p:cNvSpPr/>
          <p:nvPr/>
        </p:nvSpPr>
        <p:spPr>
          <a:xfrm>
            <a:off x="2821650" y="2451000"/>
            <a:ext cx="10779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615150" y="1953600"/>
            <a:ext cx="710700" cy="497400"/>
          </a:xfrm>
          <a:prstGeom prst="roundRect">
            <a:avLst>
              <a:gd name="adj" fmla="val 16667"/>
            </a:avLst>
          </a:prstGeom>
          <a:noFill/>
          <a:ln w="76200"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5897550" y="1420825"/>
            <a:ext cx="5730900" cy="4401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342900" lvl="0" indent="-342900" algn="l" rtl="0">
              <a:spcBef>
                <a:spcPts val="0"/>
              </a:spcBef>
              <a:spcAft>
                <a:spcPts val="0"/>
              </a:spcAft>
              <a:buClr>
                <a:schemeClr val="dk1"/>
              </a:buClr>
              <a:buSzPts val="2300"/>
              <a:buChar char="•"/>
            </a:pPr>
            <a:r>
              <a:rPr lang="en-US" sz="2300">
                <a:solidFill>
                  <a:schemeClr val="dk1"/>
                </a:solidFill>
                <a:latin typeface="Verdana"/>
                <a:ea typeface="Verdana"/>
                <a:cs typeface="Verdana"/>
                <a:sym typeface="Verdana"/>
              </a:rPr>
              <a:t>Please accept the terms and conditions by </a:t>
            </a:r>
            <a:r>
              <a:rPr lang="en-US" sz="2300" b="1">
                <a:solidFill>
                  <a:schemeClr val="dk1"/>
                </a:solidFill>
                <a:latin typeface="Verdana"/>
                <a:ea typeface="Verdana"/>
                <a:cs typeface="Verdana"/>
                <a:sym typeface="Verdana"/>
              </a:rPr>
              <a:t>ticking the box</a:t>
            </a:r>
            <a:r>
              <a:rPr lang="en-US" sz="2300">
                <a:solidFill>
                  <a:schemeClr val="dk1"/>
                </a:solidFill>
                <a:latin typeface="Verdana"/>
                <a:ea typeface="Verdana"/>
                <a:cs typeface="Verdana"/>
                <a:sym typeface="Verdana"/>
              </a:rPr>
              <a:t> and and clicking </a:t>
            </a:r>
            <a:r>
              <a:rPr lang="en-US" sz="2300" b="1">
                <a:solidFill>
                  <a:schemeClr val="dk1"/>
                </a:solidFill>
                <a:latin typeface="Verdana"/>
                <a:ea typeface="Verdana"/>
                <a:cs typeface="Verdana"/>
                <a:sym typeface="Verdana"/>
              </a:rPr>
              <a:t>Submit</a:t>
            </a:r>
            <a:endParaRPr sz="1200" b="1">
              <a:solidFill>
                <a:schemeClr val="dk1"/>
              </a:solidFill>
              <a:latin typeface="Verdana"/>
              <a:ea typeface="Verdana"/>
              <a:cs typeface="Verdana"/>
              <a:sym typeface="Verdana"/>
            </a:endParaRPr>
          </a:p>
          <a:p>
            <a:pPr marL="342900" lvl="0" indent="-196850" algn="l" rtl="0">
              <a:spcBef>
                <a:spcPts val="460"/>
              </a:spcBef>
              <a:spcAft>
                <a:spcPts val="0"/>
              </a:spcAft>
              <a:buNone/>
            </a:pPr>
            <a:endParaRPr sz="2300">
              <a:solidFill>
                <a:schemeClr val="dk1"/>
              </a:solidFill>
              <a:latin typeface="Verdana"/>
              <a:ea typeface="Verdana"/>
              <a:cs typeface="Verdana"/>
              <a:sym typeface="Verdana"/>
            </a:endParaRPr>
          </a:p>
          <a:p>
            <a:pPr marL="342900" lvl="0" indent="-342900" algn="l" rtl="0">
              <a:spcBef>
                <a:spcPts val="460"/>
              </a:spcBef>
              <a:spcAft>
                <a:spcPts val="0"/>
              </a:spcAft>
              <a:buClr>
                <a:schemeClr val="dk1"/>
              </a:buClr>
              <a:buSzPts val="2300"/>
              <a:buChar char="•"/>
            </a:pPr>
            <a:r>
              <a:rPr lang="en-US" sz="2300">
                <a:solidFill>
                  <a:schemeClr val="dk1"/>
                </a:solidFill>
                <a:latin typeface="Verdana"/>
                <a:ea typeface="Verdana"/>
                <a:cs typeface="Verdana"/>
                <a:sym typeface="Verdana"/>
              </a:rPr>
              <a:t>The Terms and Conditions are available </a:t>
            </a:r>
            <a:r>
              <a:rPr lang="en-US" sz="2300" b="1">
                <a:solidFill>
                  <a:schemeClr val="dk1"/>
                </a:solidFill>
                <a:latin typeface="Verdana"/>
                <a:ea typeface="Verdana"/>
                <a:cs typeface="Verdana"/>
                <a:sym typeface="Verdana"/>
              </a:rPr>
              <a:t>on-screen</a:t>
            </a:r>
            <a:r>
              <a:rPr lang="en-US" sz="2300">
                <a:solidFill>
                  <a:schemeClr val="dk1"/>
                </a:solidFill>
                <a:latin typeface="Verdana"/>
                <a:ea typeface="Verdana"/>
                <a:cs typeface="Verdana"/>
                <a:sym typeface="Verdana"/>
              </a:rPr>
              <a:t>.</a:t>
            </a:r>
            <a:endParaRPr sz="21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d2fca6375a_0_0"/>
          <p:cNvSpPr/>
          <p:nvPr/>
        </p:nvSpPr>
        <p:spPr>
          <a:xfrm>
            <a:off x="2373342" y="2845213"/>
            <a:ext cx="9846600" cy="19383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49" name="Google Shape;49;gd2fca6375a_0_0"/>
          <p:cNvSpPr/>
          <p:nvPr/>
        </p:nvSpPr>
        <p:spPr>
          <a:xfrm>
            <a:off x="4636600" y="1919750"/>
            <a:ext cx="1507500" cy="755100"/>
          </a:xfrm>
          <a:prstGeom prst="wedgeRoundRectCallout">
            <a:avLst>
              <a:gd name="adj1" fmla="val 19160"/>
              <a:gd name="adj2" fmla="val 83025"/>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Sisonke Program Invitation</a:t>
            </a:r>
            <a:endParaRPr sz="1300"/>
          </a:p>
        </p:txBody>
      </p:sp>
      <p:sp>
        <p:nvSpPr>
          <p:cNvPr id="50" name="Google Shape;50;gd2fca6375a_0_0"/>
          <p:cNvSpPr/>
          <p:nvPr/>
        </p:nvSpPr>
        <p:spPr>
          <a:xfrm>
            <a:off x="2514250" y="1719725"/>
            <a:ext cx="1292100" cy="989400"/>
          </a:xfrm>
          <a:prstGeom prst="wedgeRoundRectCallout">
            <a:avLst>
              <a:gd name="adj1" fmla="val -8358"/>
              <a:gd name="adj2" fmla="val 74169"/>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Successful EVDS Registration</a:t>
            </a:r>
            <a:endParaRPr sz="1300">
              <a:solidFill>
                <a:srgbClr val="FFFFFF"/>
              </a:solidFill>
            </a:endParaRPr>
          </a:p>
        </p:txBody>
      </p:sp>
      <p:cxnSp>
        <p:nvCxnSpPr>
          <p:cNvPr id="51" name="Google Shape;51;gd2fca6375a_0_0"/>
          <p:cNvCxnSpPr/>
          <p:nvPr/>
        </p:nvCxnSpPr>
        <p:spPr>
          <a:xfrm>
            <a:off x="2345350" y="241125"/>
            <a:ext cx="38700" cy="6669000"/>
          </a:xfrm>
          <a:prstGeom prst="straightConnector1">
            <a:avLst/>
          </a:prstGeom>
          <a:noFill/>
          <a:ln w="9525" cap="flat" cmpd="sng">
            <a:solidFill>
              <a:schemeClr val="dk2"/>
            </a:solidFill>
            <a:prstDash val="dash"/>
            <a:round/>
            <a:headEnd type="none" w="med" len="med"/>
            <a:tailEnd type="none" w="med" len="med"/>
          </a:ln>
        </p:spPr>
      </p:cxnSp>
      <p:sp>
        <p:nvSpPr>
          <p:cNvPr id="52" name="Google Shape;52;gd2fca6375a_0_0"/>
          <p:cNvSpPr/>
          <p:nvPr/>
        </p:nvSpPr>
        <p:spPr>
          <a:xfrm>
            <a:off x="0" y="755250"/>
            <a:ext cx="2345400" cy="403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Proxima Nova"/>
                <a:ea typeface="Proxima Nova"/>
                <a:cs typeface="Proxima Nova"/>
                <a:sym typeface="Proxima Nova"/>
              </a:rPr>
              <a:t>PREREQUISITE</a:t>
            </a:r>
            <a:endParaRPr sz="1800" b="1">
              <a:latin typeface="Proxima Nova"/>
              <a:ea typeface="Proxima Nova"/>
              <a:cs typeface="Proxima Nova"/>
              <a:sym typeface="Proxima Nova"/>
            </a:endParaRPr>
          </a:p>
        </p:txBody>
      </p:sp>
      <p:sp>
        <p:nvSpPr>
          <p:cNvPr id="53" name="Google Shape;53;gd2fca6375a_0_0"/>
          <p:cNvSpPr/>
          <p:nvPr/>
        </p:nvSpPr>
        <p:spPr>
          <a:xfrm>
            <a:off x="2345350" y="755250"/>
            <a:ext cx="9846600" cy="403800"/>
          </a:xfrm>
          <a:prstGeom prst="rect">
            <a:avLst/>
          </a:prstGeom>
          <a:solidFill>
            <a:srgbClr val="5ABC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Proxima Nova"/>
                <a:ea typeface="Proxima Nova"/>
                <a:cs typeface="Proxima Nova"/>
                <a:sym typeface="Proxima Nova"/>
              </a:rPr>
              <a:t>SISONKE</a:t>
            </a:r>
            <a:endParaRPr sz="1800" b="1">
              <a:latin typeface="Proxima Nova"/>
              <a:ea typeface="Proxima Nova"/>
              <a:cs typeface="Proxima Nova"/>
              <a:sym typeface="Proxima Nova"/>
            </a:endParaRPr>
          </a:p>
        </p:txBody>
      </p:sp>
      <p:sp>
        <p:nvSpPr>
          <p:cNvPr id="54" name="Google Shape;54;gd2fca6375a_0_0"/>
          <p:cNvSpPr/>
          <p:nvPr/>
        </p:nvSpPr>
        <p:spPr>
          <a:xfrm>
            <a:off x="2886331" y="2983276"/>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1</a:t>
            </a:r>
            <a:endParaRPr sz="3000" b="1">
              <a:solidFill>
                <a:schemeClr val="lt1"/>
              </a:solidFill>
              <a:latin typeface="Calibri"/>
              <a:ea typeface="Calibri"/>
              <a:cs typeface="Calibri"/>
              <a:sym typeface="Calibri"/>
            </a:endParaRPr>
          </a:p>
        </p:txBody>
      </p:sp>
      <p:pic>
        <p:nvPicPr>
          <p:cNvPr id="55" name="Google Shape;55;gd2fca6375a_0_0"/>
          <p:cNvPicPr preferRelativeResize="0"/>
          <p:nvPr/>
        </p:nvPicPr>
        <p:blipFill>
          <a:blip r:embed="rId3">
            <a:alphaModFix/>
          </a:blip>
          <a:stretch>
            <a:fillRect/>
          </a:stretch>
        </p:blipFill>
        <p:spPr>
          <a:xfrm>
            <a:off x="1534" y="5318767"/>
            <a:ext cx="3278150" cy="1561600"/>
          </a:xfrm>
          <a:prstGeom prst="rect">
            <a:avLst/>
          </a:prstGeom>
          <a:noFill/>
          <a:ln>
            <a:noFill/>
          </a:ln>
        </p:spPr>
      </p:pic>
      <p:sp>
        <p:nvSpPr>
          <p:cNvPr id="56" name="Google Shape;56;gd2fca6375a_0_0"/>
          <p:cNvSpPr/>
          <p:nvPr/>
        </p:nvSpPr>
        <p:spPr>
          <a:xfrm>
            <a:off x="5425313" y="2983276"/>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2</a:t>
            </a:r>
            <a:endParaRPr sz="3000" b="1">
              <a:solidFill>
                <a:schemeClr val="lt1"/>
              </a:solidFill>
              <a:latin typeface="Calibri"/>
              <a:ea typeface="Calibri"/>
              <a:cs typeface="Calibri"/>
              <a:sym typeface="Calibri"/>
            </a:endParaRPr>
          </a:p>
        </p:txBody>
      </p:sp>
      <p:sp>
        <p:nvSpPr>
          <p:cNvPr id="57" name="Google Shape;57;gd2fca6375a_0_0"/>
          <p:cNvSpPr/>
          <p:nvPr/>
        </p:nvSpPr>
        <p:spPr>
          <a:xfrm>
            <a:off x="7990506" y="2983276"/>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3</a:t>
            </a:r>
            <a:endParaRPr sz="3000" b="1">
              <a:solidFill>
                <a:schemeClr val="lt1"/>
              </a:solidFill>
              <a:latin typeface="Calibri"/>
              <a:ea typeface="Calibri"/>
              <a:cs typeface="Calibri"/>
              <a:sym typeface="Calibri"/>
            </a:endParaRPr>
          </a:p>
        </p:txBody>
      </p:sp>
      <p:sp>
        <p:nvSpPr>
          <p:cNvPr id="58" name="Google Shape;58;gd2fca6375a_0_0"/>
          <p:cNvSpPr/>
          <p:nvPr/>
        </p:nvSpPr>
        <p:spPr>
          <a:xfrm>
            <a:off x="5425313" y="4146763"/>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7</a:t>
            </a:r>
            <a:endParaRPr sz="3000" b="1">
              <a:solidFill>
                <a:schemeClr val="lt1"/>
              </a:solidFill>
              <a:latin typeface="Calibri"/>
              <a:ea typeface="Calibri"/>
              <a:cs typeface="Calibri"/>
              <a:sym typeface="Calibri"/>
            </a:endParaRPr>
          </a:p>
        </p:txBody>
      </p:sp>
      <p:sp>
        <p:nvSpPr>
          <p:cNvPr id="59" name="Google Shape;59;gd2fca6375a_0_0"/>
          <p:cNvSpPr/>
          <p:nvPr/>
        </p:nvSpPr>
        <p:spPr>
          <a:xfrm>
            <a:off x="0" y="0"/>
            <a:ext cx="12192000" cy="755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b="1">
                <a:solidFill>
                  <a:srgbClr val="4B3991"/>
                </a:solidFill>
                <a:latin typeface="Proxima Nova"/>
                <a:ea typeface="Proxima Nova"/>
                <a:cs typeface="Proxima Nova"/>
                <a:sym typeface="Proxima Nov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National Department of Health EVDS SMS Notifications</a:t>
            </a:r>
            <a:endParaRPr sz="2900" b="1">
              <a:solidFill>
                <a:srgbClr val="4B3991"/>
              </a:solidFill>
              <a:latin typeface="Proxima Nova"/>
              <a:ea typeface="Proxima Nova"/>
              <a:cs typeface="Proxima Nova"/>
              <a:sym typeface="Proxima Nova"/>
            </a:endParaRPr>
          </a:p>
        </p:txBody>
      </p:sp>
      <p:cxnSp>
        <p:nvCxnSpPr>
          <p:cNvPr id="60" name="Google Shape;60;gd2fca6375a_0_0"/>
          <p:cNvCxnSpPr>
            <a:stCxn id="61" idx="4"/>
            <a:endCxn id="62" idx="0"/>
          </p:cNvCxnSpPr>
          <p:nvPr/>
        </p:nvCxnSpPr>
        <p:spPr>
          <a:xfrm>
            <a:off x="10852681" y="3463663"/>
            <a:ext cx="0" cy="683100"/>
          </a:xfrm>
          <a:prstGeom prst="straightConnector1">
            <a:avLst/>
          </a:prstGeom>
          <a:noFill/>
          <a:ln w="38100" cap="flat" cmpd="sng">
            <a:solidFill>
              <a:srgbClr val="4B3991"/>
            </a:solidFill>
            <a:prstDash val="solid"/>
            <a:round/>
            <a:headEnd type="none" w="med" len="med"/>
            <a:tailEnd type="triangle" w="med" len="med"/>
          </a:ln>
        </p:spPr>
      </p:cxnSp>
      <p:cxnSp>
        <p:nvCxnSpPr>
          <p:cNvPr id="63" name="Google Shape;63;gd2fca6375a_0_0"/>
          <p:cNvCxnSpPr>
            <a:stCxn id="62" idx="2"/>
          </p:cNvCxnSpPr>
          <p:nvPr/>
        </p:nvCxnSpPr>
        <p:spPr>
          <a:xfrm rot="10800000">
            <a:off x="8604781" y="4395613"/>
            <a:ext cx="1937700" cy="0"/>
          </a:xfrm>
          <a:prstGeom prst="straightConnector1">
            <a:avLst/>
          </a:prstGeom>
          <a:noFill/>
          <a:ln w="38100" cap="flat" cmpd="sng">
            <a:solidFill>
              <a:srgbClr val="4B3991"/>
            </a:solidFill>
            <a:prstDash val="solid"/>
            <a:round/>
            <a:headEnd type="none" w="med" len="med"/>
            <a:tailEnd type="triangle" w="med" len="med"/>
          </a:ln>
        </p:spPr>
      </p:cxnSp>
      <p:cxnSp>
        <p:nvCxnSpPr>
          <p:cNvPr id="64" name="Google Shape;64;gd2fca6375a_0_0"/>
          <p:cNvCxnSpPr>
            <a:stCxn id="65" idx="2"/>
          </p:cNvCxnSpPr>
          <p:nvPr/>
        </p:nvCxnSpPr>
        <p:spPr>
          <a:xfrm rot="10800000">
            <a:off x="6052506" y="4395613"/>
            <a:ext cx="1938000" cy="0"/>
          </a:xfrm>
          <a:prstGeom prst="straightConnector1">
            <a:avLst/>
          </a:prstGeom>
          <a:noFill/>
          <a:ln w="38100" cap="flat" cmpd="sng">
            <a:solidFill>
              <a:srgbClr val="4B3991"/>
            </a:solidFill>
            <a:prstDash val="solid"/>
            <a:round/>
            <a:headEnd type="none" w="med" len="med"/>
            <a:tailEnd type="triangle" w="med" len="med"/>
          </a:ln>
        </p:spPr>
      </p:cxnSp>
      <p:cxnSp>
        <p:nvCxnSpPr>
          <p:cNvPr id="66" name="Google Shape;66;gd2fca6375a_0_0"/>
          <p:cNvCxnSpPr>
            <a:stCxn id="67" idx="3"/>
            <a:endCxn id="54" idx="2"/>
          </p:cNvCxnSpPr>
          <p:nvPr/>
        </p:nvCxnSpPr>
        <p:spPr>
          <a:xfrm>
            <a:off x="1735831" y="3220126"/>
            <a:ext cx="1150500" cy="12000"/>
          </a:xfrm>
          <a:prstGeom prst="straightConnector1">
            <a:avLst/>
          </a:prstGeom>
          <a:noFill/>
          <a:ln w="38100" cap="flat" cmpd="sng">
            <a:solidFill>
              <a:srgbClr val="4B3991"/>
            </a:solidFill>
            <a:prstDash val="solid"/>
            <a:round/>
            <a:headEnd type="none" w="med" len="med"/>
            <a:tailEnd type="triangle" w="med" len="med"/>
          </a:ln>
        </p:spPr>
      </p:cxnSp>
      <p:sp>
        <p:nvSpPr>
          <p:cNvPr id="68" name="Google Shape;68;gd2fca6375a_0_0"/>
          <p:cNvSpPr/>
          <p:nvPr/>
        </p:nvSpPr>
        <p:spPr>
          <a:xfrm>
            <a:off x="18640" y="5309542"/>
            <a:ext cx="3784500" cy="72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p:txBody>
      </p:sp>
      <p:sp>
        <p:nvSpPr>
          <p:cNvPr id="69" name="Google Shape;69;gd2fca6375a_0_0"/>
          <p:cNvSpPr/>
          <p:nvPr/>
        </p:nvSpPr>
        <p:spPr>
          <a:xfrm>
            <a:off x="3143455" y="5463975"/>
            <a:ext cx="188700" cy="1359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p:txBody>
      </p:sp>
      <p:sp>
        <p:nvSpPr>
          <p:cNvPr id="70" name="Google Shape;70;gd2fca6375a_0_0"/>
          <p:cNvSpPr/>
          <p:nvPr/>
        </p:nvSpPr>
        <p:spPr>
          <a:xfrm>
            <a:off x="0" y="5510150"/>
            <a:ext cx="290100" cy="1359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p:txBody>
      </p:sp>
      <p:sp>
        <p:nvSpPr>
          <p:cNvPr id="71" name="Google Shape;71;gd2fca6375a_0_0"/>
          <p:cNvSpPr/>
          <p:nvPr/>
        </p:nvSpPr>
        <p:spPr>
          <a:xfrm>
            <a:off x="97950" y="6671425"/>
            <a:ext cx="3784500" cy="162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p:txBody>
      </p:sp>
      <p:sp>
        <p:nvSpPr>
          <p:cNvPr id="72" name="Google Shape;72;gd2fca6375a_0_0"/>
          <p:cNvSpPr/>
          <p:nvPr/>
        </p:nvSpPr>
        <p:spPr>
          <a:xfrm>
            <a:off x="1160822" y="3099175"/>
            <a:ext cx="105000" cy="162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p:txBody>
      </p:sp>
      <p:sp>
        <p:nvSpPr>
          <p:cNvPr id="73" name="Google Shape;73;gd2fca6375a_0_0"/>
          <p:cNvSpPr/>
          <p:nvPr/>
        </p:nvSpPr>
        <p:spPr>
          <a:xfrm>
            <a:off x="3406325" y="6016675"/>
            <a:ext cx="6040800" cy="755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b="1">
              <a:solidFill>
                <a:srgbClr val="666666"/>
              </a:solidFill>
              <a:latin typeface="Proxima Nova"/>
              <a:ea typeface="Proxima Nova"/>
              <a:cs typeface="Proxima Nova"/>
              <a:sym typeface="Proxima Nova"/>
            </a:endParaRPr>
          </a:p>
        </p:txBody>
      </p:sp>
      <p:sp>
        <p:nvSpPr>
          <p:cNvPr id="74" name="Google Shape;74;gd2fca6375a_0_0"/>
          <p:cNvSpPr/>
          <p:nvPr/>
        </p:nvSpPr>
        <p:spPr>
          <a:xfrm>
            <a:off x="7694875" y="1280825"/>
            <a:ext cx="1951500" cy="1359900"/>
          </a:xfrm>
          <a:prstGeom prst="wedgeRoundRectCallout">
            <a:avLst>
              <a:gd name="adj1" fmla="val -18280"/>
              <a:gd name="adj2" fmla="val 73406"/>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Confirmation of successful Sisonke registration including Vaccine Voucher Code</a:t>
            </a:r>
            <a:endParaRPr sz="1300"/>
          </a:p>
        </p:txBody>
      </p:sp>
      <p:sp>
        <p:nvSpPr>
          <p:cNvPr id="75" name="Google Shape;75;gd2fca6375a_0_0"/>
          <p:cNvSpPr txBox="1"/>
          <p:nvPr/>
        </p:nvSpPr>
        <p:spPr>
          <a:xfrm>
            <a:off x="147800" y="1389825"/>
            <a:ext cx="2068800" cy="145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500" b="1">
                <a:latin typeface="Calibri"/>
                <a:ea typeface="Calibri"/>
                <a:cs typeface="Calibri"/>
                <a:sym typeface="Calibri"/>
              </a:rPr>
              <a:t>National Department of Health Electronic Vaccination Data System (EVDS) Self Registration</a:t>
            </a:r>
            <a:endParaRPr sz="1200">
              <a:latin typeface="Calibri"/>
              <a:ea typeface="Calibri"/>
              <a:cs typeface="Calibri"/>
              <a:sym typeface="Calibri"/>
            </a:endParaRPr>
          </a:p>
        </p:txBody>
      </p:sp>
      <p:sp>
        <p:nvSpPr>
          <p:cNvPr id="76" name="Google Shape;76;gd2fca6375a_0_0"/>
          <p:cNvSpPr/>
          <p:nvPr/>
        </p:nvSpPr>
        <p:spPr>
          <a:xfrm>
            <a:off x="381888" y="2901100"/>
            <a:ext cx="1580100" cy="604200"/>
          </a:xfrm>
          <a:prstGeom prst="roundRect">
            <a:avLst>
              <a:gd name="adj" fmla="val 16667"/>
            </a:avLst>
          </a:prstGeom>
          <a:solidFill>
            <a:srgbClr val="5ABC8E"/>
          </a:solidFill>
          <a:ln>
            <a:noFill/>
          </a:ln>
        </p:spPr>
        <p:txBody>
          <a:bodyPr spcFirstLastPara="1" wrap="square" lIns="91425" tIns="91425" rIns="91425" bIns="91425" anchor="ctr" anchorCtr="0">
            <a:noAutofit/>
          </a:bodyPr>
          <a:lstStyle/>
          <a:p>
            <a:pPr marL="0" lvl="0" indent="0" algn="ctr" rtl="0">
              <a:lnSpc>
                <a:spcPct val="115000"/>
              </a:lnSpc>
              <a:spcBef>
                <a:spcPts val="500"/>
              </a:spcBef>
              <a:spcAft>
                <a:spcPts val="0"/>
              </a:spcAft>
              <a:buNone/>
            </a:pPr>
            <a:r>
              <a:rPr lang="en-US" sz="1300" b="1">
                <a:solidFill>
                  <a:srgbClr val="FFFFFF"/>
                </a:solidFill>
                <a:latin typeface="Verdana"/>
                <a:ea typeface="Verdana"/>
                <a:cs typeface="Verdana"/>
                <a:sym typeface="Verdana"/>
              </a:rPr>
              <a:t>REGISTER</a:t>
            </a:r>
            <a:endParaRPr sz="1300">
              <a:solidFill>
                <a:srgbClr val="FFFFFF"/>
              </a:solidFill>
              <a:latin typeface="Verdana"/>
              <a:ea typeface="Verdana"/>
              <a:cs typeface="Verdana"/>
              <a:sym typeface="Verdana"/>
            </a:endParaRPr>
          </a:p>
        </p:txBody>
      </p:sp>
      <p:sp>
        <p:nvSpPr>
          <p:cNvPr id="77" name="Google Shape;77;gd2fca6375a_0_0"/>
          <p:cNvSpPr txBox="1"/>
          <p:nvPr/>
        </p:nvSpPr>
        <p:spPr>
          <a:xfrm>
            <a:off x="3886600" y="1389900"/>
            <a:ext cx="1507500" cy="403800"/>
          </a:xfrm>
          <a:prstGeom prst="rect">
            <a:avLst/>
          </a:prstGeom>
          <a:solidFill>
            <a:srgbClr val="F3F3F3"/>
          </a:solidFill>
          <a:ln w="19050"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a:latin typeface="Calibri"/>
                <a:ea typeface="Calibri"/>
                <a:cs typeface="Calibri"/>
                <a:sym typeface="Calibri"/>
              </a:rPr>
              <a:t>Check eligibility</a:t>
            </a:r>
            <a:endParaRPr sz="1100">
              <a:latin typeface="Calibri"/>
              <a:ea typeface="Calibri"/>
              <a:cs typeface="Calibri"/>
              <a:sym typeface="Calibri"/>
            </a:endParaRPr>
          </a:p>
        </p:txBody>
      </p:sp>
      <p:sp>
        <p:nvSpPr>
          <p:cNvPr id="78" name="Google Shape;78;gd2fca6375a_0_0"/>
          <p:cNvSpPr/>
          <p:nvPr/>
        </p:nvSpPr>
        <p:spPr>
          <a:xfrm>
            <a:off x="5657267" y="1284272"/>
            <a:ext cx="24492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1200" b="1" u="sng">
                <a:solidFill>
                  <a:schemeClr val="hlink"/>
                </a:solidFill>
                <a:latin typeface="Calibri"/>
                <a:ea typeface="Calibri"/>
                <a:cs typeface="Calibri"/>
                <a:sym typeface="Calibri"/>
                <a:hlinkClick r:id="rId4"/>
              </a:rPr>
              <a:t>sisonke.samrc.ac.za</a:t>
            </a:r>
            <a:endParaRPr sz="100"/>
          </a:p>
          <a:p>
            <a:pPr marL="0" marR="0" lvl="0" indent="0" algn="l" rtl="0">
              <a:lnSpc>
                <a:spcPct val="100000"/>
              </a:lnSpc>
              <a:spcBef>
                <a:spcPts val="0"/>
              </a:spcBef>
              <a:spcAft>
                <a:spcPts val="0"/>
              </a:spcAft>
              <a:buClr>
                <a:srgbClr val="000000"/>
              </a:buClr>
              <a:buSzPts val="3000"/>
              <a:buFont typeface="Arial"/>
              <a:buNone/>
            </a:pPr>
            <a:endParaRPr sz="100"/>
          </a:p>
        </p:txBody>
      </p:sp>
      <p:sp>
        <p:nvSpPr>
          <p:cNvPr id="79" name="Google Shape;79;gd2fca6375a_0_0"/>
          <p:cNvSpPr txBox="1"/>
          <p:nvPr/>
        </p:nvSpPr>
        <p:spPr>
          <a:xfrm>
            <a:off x="-329875" y="3463212"/>
            <a:ext cx="3000000" cy="338700"/>
          </a:xfrm>
          <a:prstGeom prst="rect">
            <a:avLst/>
          </a:prstGeom>
          <a:noFill/>
          <a:ln>
            <a:noFill/>
          </a:ln>
        </p:spPr>
        <p:txBody>
          <a:bodyPr spcFirstLastPara="1" wrap="square" lIns="91425" tIns="91425" rIns="91425" bIns="91425" anchor="t" anchorCtr="0">
            <a:spAutoFit/>
          </a:bodyPr>
          <a:lstStyle/>
          <a:p>
            <a:pPr marL="0" lvl="0" indent="0" algn="ctr" rtl="0">
              <a:spcBef>
                <a:spcPts val="520"/>
              </a:spcBef>
              <a:spcAft>
                <a:spcPts val="0"/>
              </a:spcAft>
              <a:buNone/>
            </a:pPr>
            <a:r>
              <a:rPr lang="en-US" sz="1000" b="1" u="sng">
                <a:solidFill>
                  <a:schemeClr val="hlink"/>
                </a:solidFill>
                <a:latin typeface="Verdana"/>
                <a:ea typeface="Verdana"/>
                <a:cs typeface="Verdana"/>
                <a:sym typeface="Verdana"/>
                <a:hlinkClick r:id="rId5"/>
              </a:rPr>
              <a:t>vaccine.enroll.health.gov.za</a:t>
            </a:r>
            <a:r>
              <a:rPr lang="en-US" sz="1000">
                <a:solidFill>
                  <a:schemeClr val="dk1"/>
                </a:solidFill>
                <a:latin typeface="Verdana"/>
                <a:ea typeface="Verdana"/>
                <a:cs typeface="Verdana"/>
                <a:sym typeface="Verdana"/>
              </a:rPr>
              <a:t>  </a:t>
            </a:r>
            <a:endParaRPr sz="600"/>
          </a:p>
        </p:txBody>
      </p:sp>
      <p:sp>
        <p:nvSpPr>
          <p:cNvPr id="80" name="Google Shape;80;gd2fca6375a_0_0"/>
          <p:cNvSpPr/>
          <p:nvPr/>
        </p:nvSpPr>
        <p:spPr>
          <a:xfrm>
            <a:off x="2991750" y="6044275"/>
            <a:ext cx="7327800" cy="6714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rgbClr val="4B3991"/>
                </a:solidFill>
                <a:latin typeface="Calibri"/>
                <a:ea typeface="Calibri"/>
                <a:cs typeface="Calibri"/>
                <a:sym typeface="Calibri"/>
              </a:rPr>
              <a:t>Please follow the weblink: </a:t>
            </a:r>
            <a:r>
              <a:rPr lang="en-US" sz="1300" b="1"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https://is.gd/sisonke_ae</a:t>
            </a:r>
            <a:r>
              <a:rPr lang="en-US" sz="1300" b="1">
                <a:solidFill>
                  <a:srgbClr val="4B3991"/>
                </a:solidFill>
                <a:latin typeface="Calibri"/>
                <a:ea typeface="Calibri"/>
                <a:cs typeface="Calibri"/>
                <a:sym typeface="Calibri"/>
              </a:rPr>
              <a:t>  to report illness (including symptoms of or confirmed COVID-19) and/or contact the Sisonke Safety-Desk: 0800-014-956 or </a:t>
            </a:r>
            <a:r>
              <a:rPr lang="en-US" sz="1300" b="1" u="sng">
                <a:solidFill>
                  <a:schemeClr val="hlink"/>
                </a:solidFill>
                <a:latin typeface="Calibri"/>
                <a:ea typeface="Calibri"/>
                <a:cs typeface="Calibri"/>
                <a:sym typeface="Calibri"/>
                <a:hlinkClick r:id="rId7"/>
              </a:rPr>
              <a:t>vtn.rml@hvtn.org</a:t>
            </a:r>
            <a:r>
              <a:rPr lang="en-US" sz="1300" b="1">
                <a:solidFill>
                  <a:srgbClr val="4B3991"/>
                </a:solidFill>
                <a:latin typeface="Calibri"/>
                <a:ea typeface="Calibri"/>
                <a:cs typeface="Calibri"/>
                <a:sym typeface="Calibri"/>
              </a:rPr>
              <a:t>.</a:t>
            </a:r>
            <a:endParaRPr sz="1200" b="1">
              <a:solidFill>
                <a:srgbClr val="4B3991"/>
              </a:solidFill>
              <a:latin typeface="Calibri"/>
              <a:ea typeface="Calibri"/>
              <a:cs typeface="Calibri"/>
              <a:sym typeface="Calibri"/>
            </a:endParaRPr>
          </a:p>
        </p:txBody>
      </p:sp>
      <p:sp>
        <p:nvSpPr>
          <p:cNvPr id="81" name="Google Shape;81;gd2fca6375a_0_0"/>
          <p:cNvSpPr/>
          <p:nvPr/>
        </p:nvSpPr>
        <p:spPr>
          <a:xfrm>
            <a:off x="224300" y="3875275"/>
            <a:ext cx="1915800" cy="15615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4B3991"/>
                </a:solidFill>
                <a:latin typeface="Calibri"/>
                <a:ea typeface="Calibri"/>
                <a:cs typeface="Calibri"/>
                <a:sym typeface="Calibri"/>
              </a:rPr>
              <a:t>For public sector HCWs, please contact the Vaccine Site directly. The vaccination roster for private HCWs is through the Hospital or GP organizations.</a:t>
            </a:r>
            <a:endParaRPr sz="1200" b="1">
              <a:solidFill>
                <a:srgbClr val="4B3991"/>
              </a:solidFill>
              <a:latin typeface="Calibri"/>
              <a:ea typeface="Calibri"/>
              <a:cs typeface="Calibri"/>
              <a:sym typeface="Calibri"/>
            </a:endParaRPr>
          </a:p>
        </p:txBody>
      </p:sp>
      <p:sp>
        <p:nvSpPr>
          <p:cNvPr id="82" name="Google Shape;82;gd2fca6375a_0_0"/>
          <p:cNvSpPr/>
          <p:nvPr/>
        </p:nvSpPr>
        <p:spPr>
          <a:xfrm>
            <a:off x="3096750" y="5892625"/>
            <a:ext cx="9095400" cy="162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gd2fca6375a_0_0"/>
          <p:cNvPicPr preferRelativeResize="0"/>
          <p:nvPr/>
        </p:nvPicPr>
        <p:blipFill rotWithShape="1">
          <a:blip r:embed="rId8">
            <a:alphaModFix/>
          </a:blip>
          <a:srcRect t="9256" b="9256"/>
          <a:stretch/>
        </p:blipFill>
        <p:spPr>
          <a:xfrm>
            <a:off x="10319676" y="5758272"/>
            <a:ext cx="1701299" cy="989352"/>
          </a:xfrm>
          <a:prstGeom prst="rect">
            <a:avLst/>
          </a:prstGeom>
          <a:noFill/>
          <a:ln>
            <a:noFill/>
          </a:ln>
        </p:spPr>
      </p:pic>
      <p:sp>
        <p:nvSpPr>
          <p:cNvPr id="84" name="Google Shape;84;gd2fca6375a_0_0"/>
          <p:cNvSpPr/>
          <p:nvPr/>
        </p:nvSpPr>
        <p:spPr>
          <a:xfrm>
            <a:off x="10542481" y="2983276"/>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4</a:t>
            </a:r>
            <a:endParaRPr sz="3000" b="1">
              <a:solidFill>
                <a:schemeClr val="lt1"/>
              </a:solidFill>
              <a:latin typeface="Calibri"/>
              <a:ea typeface="Calibri"/>
              <a:cs typeface="Calibri"/>
              <a:sym typeface="Calibri"/>
            </a:endParaRPr>
          </a:p>
        </p:txBody>
      </p:sp>
      <p:sp>
        <p:nvSpPr>
          <p:cNvPr id="85" name="Google Shape;85;gd2fca6375a_0_0"/>
          <p:cNvSpPr/>
          <p:nvPr/>
        </p:nvSpPr>
        <p:spPr>
          <a:xfrm>
            <a:off x="10100275" y="1280825"/>
            <a:ext cx="1751400" cy="1359900"/>
          </a:xfrm>
          <a:prstGeom prst="wedgeRoundRectCallout">
            <a:avLst>
              <a:gd name="adj1" fmla="val 4060"/>
              <a:gd name="adj2" fmla="val 75967"/>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Confirmation of Vaccination including Proof of Vaccination Code</a:t>
            </a:r>
            <a:endParaRPr b="1">
              <a:solidFill>
                <a:schemeClr val="lt1"/>
              </a:solidFill>
              <a:latin typeface="Calibri"/>
              <a:ea typeface="Calibri"/>
              <a:cs typeface="Calibri"/>
              <a:sym typeface="Calibri"/>
            </a:endParaRPr>
          </a:p>
        </p:txBody>
      </p:sp>
      <p:cxnSp>
        <p:nvCxnSpPr>
          <p:cNvPr id="86" name="Google Shape;86;gd2fca6375a_0_0"/>
          <p:cNvCxnSpPr/>
          <p:nvPr/>
        </p:nvCxnSpPr>
        <p:spPr>
          <a:xfrm rot="10800000">
            <a:off x="3483988" y="4399250"/>
            <a:ext cx="1938000" cy="0"/>
          </a:xfrm>
          <a:prstGeom prst="straightConnector1">
            <a:avLst/>
          </a:prstGeom>
          <a:noFill/>
          <a:ln w="38100" cap="flat" cmpd="sng">
            <a:solidFill>
              <a:srgbClr val="4B3991"/>
            </a:solidFill>
            <a:prstDash val="solid"/>
            <a:round/>
            <a:headEnd type="none" w="med" len="med"/>
            <a:tailEnd type="triangle" w="med" len="med"/>
          </a:ln>
        </p:spPr>
      </p:cxnSp>
      <p:sp>
        <p:nvSpPr>
          <p:cNvPr id="87" name="Google Shape;87;gd2fca6375a_0_0"/>
          <p:cNvSpPr/>
          <p:nvPr/>
        </p:nvSpPr>
        <p:spPr>
          <a:xfrm>
            <a:off x="2886331" y="4146763"/>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8</a:t>
            </a:r>
            <a:endParaRPr sz="3000" b="1">
              <a:solidFill>
                <a:schemeClr val="lt1"/>
              </a:solidFill>
              <a:latin typeface="Calibri"/>
              <a:ea typeface="Calibri"/>
              <a:cs typeface="Calibri"/>
              <a:sym typeface="Calibri"/>
            </a:endParaRPr>
          </a:p>
        </p:txBody>
      </p:sp>
      <p:sp>
        <p:nvSpPr>
          <p:cNvPr id="65" name="Google Shape;65;gd2fca6375a_0_0"/>
          <p:cNvSpPr/>
          <p:nvPr/>
        </p:nvSpPr>
        <p:spPr>
          <a:xfrm>
            <a:off x="7990506" y="4146763"/>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6</a:t>
            </a:r>
            <a:endParaRPr sz="3000" b="1">
              <a:solidFill>
                <a:schemeClr val="lt1"/>
              </a:solidFill>
              <a:latin typeface="Calibri"/>
              <a:ea typeface="Calibri"/>
              <a:cs typeface="Calibri"/>
              <a:sym typeface="Calibri"/>
            </a:endParaRPr>
          </a:p>
        </p:txBody>
      </p:sp>
      <p:cxnSp>
        <p:nvCxnSpPr>
          <p:cNvPr id="88" name="Google Shape;88;gd2fca6375a_0_0"/>
          <p:cNvCxnSpPr>
            <a:stCxn id="57" idx="6"/>
            <a:endCxn id="84" idx="2"/>
          </p:cNvCxnSpPr>
          <p:nvPr/>
        </p:nvCxnSpPr>
        <p:spPr>
          <a:xfrm>
            <a:off x="8610906" y="3232126"/>
            <a:ext cx="1931700" cy="0"/>
          </a:xfrm>
          <a:prstGeom prst="straightConnector1">
            <a:avLst/>
          </a:prstGeom>
          <a:noFill/>
          <a:ln w="38100" cap="flat" cmpd="sng">
            <a:solidFill>
              <a:srgbClr val="4B3991"/>
            </a:solidFill>
            <a:prstDash val="solid"/>
            <a:round/>
            <a:headEnd type="none" w="med" len="med"/>
            <a:tailEnd type="triangle" w="med" len="med"/>
          </a:ln>
        </p:spPr>
      </p:cxnSp>
      <p:sp>
        <p:nvSpPr>
          <p:cNvPr id="89" name="Google Shape;89;gd2fca6375a_0_0"/>
          <p:cNvSpPr/>
          <p:nvPr/>
        </p:nvSpPr>
        <p:spPr>
          <a:xfrm>
            <a:off x="10542481" y="4146763"/>
            <a:ext cx="6204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5</a:t>
            </a:r>
            <a:endParaRPr sz="3000" b="1">
              <a:solidFill>
                <a:schemeClr val="lt1"/>
              </a:solidFill>
              <a:latin typeface="Calibri"/>
              <a:ea typeface="Calibri"/>
              <a:cs typeface="Calibri"/>
              <a:sym typeface="Calibri"/>
            </a:endParaRPr>
          </a:p>
        </p:txBody>
      </p:sp>
      <p:sp>
        <p:nvSpPr>
          <p:cNvPr id="90" name="Google Shape;90;gd2fca6375a_0_0"/>
          <p:cNvSpPr txBox="1"/>
          <p:nvPr/>
        </p:nvSpPr>
        <p:spPr>
          <a:xfrm>
            <a:off x="6410305" y="1595617"/>
            <a:ext cx="964800" cy="671400"/>
          </a:xfrm>
          <a:prstGeom prst="rect">
            <a:avLst/>
          </a:prstGeom>
          <a:solidFill>
            <a:srgbClr val="F3F3F3"/>
          </a:solidFill>
          <a:ln w="19050" cap="flat" cmpd="sng">
            <a:solidFill>
              <a:srgbClr val="BFBFB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a:latin typeface="Calibri"/>
                <a:ea typeface="Calibri"/>
                <a:cs typeface="Calibri"/>
                <a:sym typeface="Calibri"/>
              </a:rPr>
              <a:t>Complete eConsent</a:t>
            </a:r>
            <a:endParaRPr sz="1100">
              <a:latin typeface="Calibri"/>
              <a:ea typeface="Calibri"/>
              <a:cs typeface="Calibri"/>
              <a:sym typeface="Calibri"/>
            </a:endParaRPr>
          </a:p>
        </p:txBody>
      </p:sp>
      <p:sp>
        <p:nvSpPr>
          <p:cNvPr id="91" name="Google Shape;91;gd2fca6375a_0_0"/>
          <p:cNvSpPr/>
          <p:nvPr/>
        </p:nvSpPr>
        <p:spPr>
          <a:xfrm rot="2063957" flipH="1">
            <a:off x="6298837" y="3181607"/>
            <a:ext cx="591550" cy="506091"/>
          </a:xfrm>
          <a:prstGeom prst="triangle">
            <a:avLst>
              <a:gd name="adj" fmla="val 50000"/>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d2fca6375a_0_0"/>
          <p:cNvSpPr/>
          <p:nvPr/>
        </p:nvSpPr>
        <p:spPr>
          <a:xfrm>
            <a:off x="6091175" y="3441196"/>
            <a:ext cx="600900" cy="547800"/>
          </a:xfrm>
          <a:prstGeom prst="ellipse">
            <a:avLst/>
          </a:prstGeom>
          <a:solidFill>
            <a:schemeClr val="lt1"/>
          </a:solid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latin typeface="Economica"/>
                <a:ea typeface="Economica"/>
                <a:cs typeface="Economica"/>
                <a:sym typeface="Economica"/>
              </a:rPr>
              <a:t>YOU ARE HERE</a:t>
            </a:r>
            <a:endParaRPr sz="1000" b="1">
              <a:solidFill>
                <a:schemeClr val="dk1"/>
              </a:solidFill>
              <a:latin typeface="Economica"/>
              <a:ea typeface="Economica"/>
              <a:cs typeface="Economica"/>
              <a:sym typeface="Economica"/>
            </a:endParaRPr>
          </a:p>
        </p:txBody>
      </p:sp>
      <p:cxnSp>
        <p:nvCxnSpPr>
          <p:cNvPr id="93" name="Google Shape;93;gd2fca6375a_0_0"/>
          <p:cNvCxnSpPr/>
          <p:nvPr/>
        </p:nvCxnSpPr>
        <p:spPr>
          <a:xfrm flipH="1">
            <a:off x="4223850" y="1803533"/>
            <a:ext cx="139200" cy="1457100"/>
          </a:xfrm>
          <a:prstGeom prst="straightConnector1">
            <a:avLst/>
          </a:prstGeom>
          <a:noFill/>
          <a:ln w="19050" cap="flat" cmpd="sng">
            <a:solidFill>
              <a:srgbClr val="BFBFBF"/>
            </a:solidFill>
            <a:prstDash val="solid"/>
            <a:round/>
            <a:headEnd type="none" w="med" len="med"/>
            <a:tailEnd type="none" w="med" len="med"/>
          </a:ln>
        </p:spPr>
      </p:cxnSp>
      <p:cxnSp>
        <p:nvCxnSpPr>
          <p:cNvPr id="94" name="Google Shape;94;gd2fca6375a_0_0"/>
          <p:cNvCxnSpPr/>
          <p:nvPr/>
        </p:nvCxnSpPr>
        <p:spPr>
          <a:xfrm>
            <a:off x="6877150" y="2197383"/>
            <a:ext cx="189600" cy="1051800"/>
          </a:xfrm>
          <a:prstGeom prst="straightConnector1">
            <a:avLst/>
          </a:prstGeom>
          <a:noFill/>
          <a:ln w="19050" cap="flat" cmpd="sng">
            <a:solidFill>
              <a:srgbClr val="BFBFBF"/>
            </a:solidFill>
            <a:prstDash val="solid"/>
            <a:round/>
            <a:headEnd type="none" w="med" len="med"/>
            <a:tailEnd type="none" w="med" len="med"/>
          </a:ln>
        </p:spPr>
      </p:cxnSp>
      <p:cxnSp>
        <p:nvCxnSpPr>
          <p:cNvPr id="95" name="Google Shape;95;gd2fca6375a_0_0"/>
          <p:cNvCxnSpPr/>
          <p:nvPr/>
        </p:nvCxnSpPr>
        <p:spPr>
          <a:xfrm>
            <a:off x="3506731" y="3232126"/>
            <a:ext cx="1918500" cy="0"/>
          </a:xfrm>
          <a:prstGeom prst="straightConnector1">
            <a:avLst/>
          </a:prstGeom>
          <a:noFill/>
          <a:ln w="38100" cap="flat" cmpd="sng">
            <a:solidFill>
              <a:srgbClr val="4B3991"/>
            </a:solidFill>
            <a:prstDash val="solid"/>
            <a:round/>
            <a:headEnd type="none" w="med" len="med"/>
            <a:tailEnd type="triangle" w="med" len="med"/>
          </a:ln>
        </p:spPr>
      </p:cxnSp>
      <p:cxnSp>
        <p:nvCxnSpPr>
          <p:cNvPr id="96" name="Google Shape;96;gd2fca6375a_0_0"/>
          <p:cNvCxnSpPr/>
          <p:nvPr/>
        </p:nvCxnSpPr>
        <p:spPr>
          <a:xfrm>
            <a:off x="6045225" y="3220114"/>
            <a:ext cx="1951500" cy="0"/>
          </a:xfrm>
          <a:prstGeom prst="straightConnector1">
            <a:avLst/>
          </a:prstGeom>
          <a:noFill/>
          <a:ln w="38100" cap="flat" cmpd="sng">
            <a:solidFill>
              <a:srgbClr val="4B3991"/>
            </a:solidFill>
            <a:prstDash val="solid"/>
            <a:round/>
            <a:headEnd type="none" w="med" len="med"/>
            <a:tailEnd type="triangle" w="med" len="med"/>
          </a:ln>
        </p:spPr>
      </p:cxnSp>
      <p:sp>
        <p:nvSpPr>
          <p:cNvPr id="97" name="Google Shape;97;gd2fca6375a_0_0"/>
          <p:cNvSpPr/>
          <p:nvPr/>
        </p:nvSpPr>
        <p:spPr>
          <a:xfrm>
            <a:off x="2554488" y="4082775"/>
            <a:ext cx="9374700" cy="1729500"/>
          </a:xfrm>
          <a:prstGeom prst="roundRect">
            <a:avLst>
              <a:gd name="adj" fmla="val 16667"/>
            </a:avLst>
          </a:prstGeom>
          <a:noFill/>
          <a:ln w="28575" cap="flat" cmpd="sng">
            <a:solidFill>
              <a:srgbClr val="7F7F7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d2fca6375a_0_0"/>
          <p:cNvSpPr/>
          <p:nvPr/>
        </p:nvSpPr>
        <p:spPr>
          <a:xfrm>
            <a:off x="7437325" y="4854795"/>
            <a:ext cx="1993800" cy="866400"/>
          </a:xfrm>
          <a:prstGeom prst="wedgeRoundRectCallout">
            <a:avLst>
              <a:gd name="adj1" fmla="val -10380"/>
              <a:gd name="adj2" fmla="val -72886"/>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Self Monitoring &amp; Reporting 2</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(Common symptoms)</a:t>
            </a:r>
            <a:endParaRPr sz="1300"/>
          </a:p>
        </p:txBody>
      </p:sp>
      <p:sp>
        <p:nvSpPr>
          <p:cNvPr id="99" name="Google Shape;99;gd2fca6375a_0_0"/>
          <p:cNvSpPr/>
          <p:nvPr/>
        </p:nvSpPr>
        <p:spPr>
          <a:xfrm>
            <a:off x="2817900" y="4995063"/>
            <a:ext cx="1434300" cy="671400"/>
          </a:xfrm>
          <a:prstGeom prst="wedgeRoundRectCallout">
            <a:avLst>
              <a:gd name="adj1" fmla="val -23979"/>
              <a:gd name="adj2" fmla="val -102642"/>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Day 14 post vaccination</a:t>
            </a:r>
            <a:endParaRPr sz="1300"/>
          </a:p>
        </p:txBody>
      </p:sp>
      <p:sp>
        <p:nvSpPr>
          <p:cNvPr id="100" name="Google Shape;100;gd2fca6375a_0_0"/>
          <p:cNvSpPr/>
          <p:nvPr/>
        </p:nvSpPr>
        <p:spPr>
          <a:xfrm>
            <a:off x="9723325" y="4854795"/>
            <a:ext cx="1993800" cy="866400"/>
          </a:xfrm>
          <a:prstGeom prst="wedgeRoundRectCallout">
            <a:avLst>
              <a:gd name="adj1" fmla="val -2814"/>
              <a:gd name="adj2" fmla="val -79962"/>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Self Monitoring &amp; Reporting 1</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(Advice)</a:t>
            </a:r>
            <a:endParaRPr sz="1300"/>
          </a:p>
        </p:txBody>
      </p:sp>
      <p:sp>
        <p:nvSpPr>
          <p:cNvPr id="101" name="Google Shape;101;gd2fca6375a_0_0"/>
          <p:cNvSpPr/>
          <p:nvPr/>
        </p:nvSpPr>
        <p:spPr>
          <a:xfrm>
            <a:off x="5018375" y="4995063"/>
            <a:ext cx="1434300" cy="671400"/>
          </a:xfrm>
          <a:prstGeom prst="wedgeRoundRectCallout">
            <a:avLst>
              <a:gd name="adj1" fmla="val 6256"/>
              <a:gd name="adj2" fmla="val -102003"/>
              <a:gd name="adj3" fmla="val 0"/>
            </a:avLst>
          </a:prstGeom>
          <a:solidFill>
            <a:srgbClr val="4B3991"/>
          </a:solidFill>
          <a:ln w="28575" cap="flat" cmpd="sng">
            <a:solidFill>
              <a:srgbClr val="4B39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Day 7 post vaccination</a:t>
            </a:r>
            <a:endParaRPr sz="1300"/>
          </a:p>
        </p:txBody>
      </p:sp>
      <p:sp>
        <p:nvSpPr>
          <p:cNvPr id="102" name="Google Shape;102;gd2fca6375a_0_0"/>
          <p:cNvSpPr/>
          <p:nvPr/>
        </p:nvSpPr>
        <p:spPr>
          <a:xfrm>
            <a:off x="3835909" y="3985216"/>
            <a:ext cx="1292100" cy="228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d2fca6375a_0_0"/>
          <p:cNvSpPr txBox="1"/>
          <p:nvPr/>
        </p:nvSpPr>
        <p:spPr>
          <a:xfrm>
            <a:off x="3840934" y="3915592"/>
            <a:ext cx="1292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i="1">
                <a:solidFill>
                  <a:schemeClr val="lt1"/>
                </a:solidFill>
              </a:rPr>
              <a:t>Patient Safety</a:t>
            </a:r>
            <a:endParaRPr sz="1100" i="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bda57127ab_0_138"/>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Sisonke eConsent successful submission confirmation</a:t>
            </a:r>
            <a:endParaRPr sz="1400" b="0" i="0" u="none" strike="noStrike" cap="none">
              <a:solidFill>
                <a:srgbClr val="000000"/>
              </a:solidFill>
              <a:latin typeface="Arial"/>
              <a:ea typeface="Arial"/>
              <a:cs typeface="Arial"/>
              <a:sym typeface="Arial"/>
            </a:endParaRPr>
          </a:p>
        </p:txBody>
      </p:sp>
      <p:sp>
        <p:nvSpPr>
          <p:cNvPr id="275" name="Google Shape;275;gbda57127ab_0_138"/>
          <p:cNvSpPr txBox="1">
            <a:spLocks noGrp="1"/>
          </p:cNvSpPr>
          <p:nvPr>
            <p:ph type="body" idx="1"/>
          </p:nvPr>
        </p:nvSpPr>
        <p:spPr>
          <a:xfrm>
            <a:off x="5444820" y="1277850"/>
            <a:ext cx="6412200" cy="467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2500"/>
              <a:buNone/>
            </a:pPr>
            <a:endParaRPr sz="2500"/>
          </a:p>
          <a:p>
            <a:pPr marL="0" lvl="0" indent="0" algn="l" rtl="0">
              <a:lnSpc>
                <a:spcPct val="100000"/>
              </a:lnSpc>
              <a:spcBef>
                <a:spcPts val="500"/>
              </a:spcBef>
              <a:spcAft>
                <a:spcPts val="0"/>
              </a:spcAft>
              <a:buClr>
                <a:schemeClr val="dk1"/>
              </a:buClr>
              <a:buSzPts val="2500"/>
              <a:buNone/>
            </a:pPr>
            <a:r>
              <a:rPr lang="en-US" sz="2500"/>
              <a:t> </a:t>
            </a:r>
            <a:endParaRPr/>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pic>
        <p:nvPicPr>
          <p:cNvPr id="276" name="Google Shape;276;gbda57127ab_0_138"/>
          <p:cNvPicPr preferRelativeResize="0"/>
          <p:nvPr/>
        </p:nvPicPr>
        <p:blipFill>
          <a:blip r:embed="rId3">
            <a:alphaModFix/>
          </a:blip>
          <a:stretch>
            <a:fillRect/>
          </a:stretch>
        </p:blipFill>
        <p:spPr>
          <a:xfrm>
            <a:off x="337625" y="2956350"/>
            <a:ext cx="5183402" cy="1143175"/>
          </a:xfrm>
          <a:prstGeom prst="rect">
            <a:avLst/>
          </a:prstGeom>
          <a:noFill/>
          <a:ln>
            <a:noFill/>
          </a:ln>
        </p:spPr>
      </p:pic>
      <p:sp>
        <p:nvSpPr>
          <p:cNvPr id="277" name="Google Shape;277;gbda57127ab_0_138"/>
          <p:cNvSpPr/>
          <p:nvPr/>
        </p:nvSpPr>
        <p:spPr>
          <a:xfrm>
            <a:off x="5897550" y="1175300"/>
            <a:ext cx="5959500" cy="46722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457200" lvl="0" indent="-361950" algn="l" rtl="0">
              <a:spcBef>
                <a:spcPts val="0"/>
              </a:spcBef>
              <a:spcAft>
                <a:spcPts val="0"/>
              </a:spcAft>
              <a:buClr>
                <a:schemeClr val="dk1"/>
              </a:buClr>
              <a:buSzPts val="2100"/>
              <a:buChar char="•"/>
            </a:pPr>
            <a:r>
              <a:rPr lang="en-US" sz="2100">
                <a:solidFill>
                  <a:schemeClr val="dk1"/>
                </a:solidFill>
                <a:latin typeface="Verdana"/>
                <a:ea typeface="Verdana"/>
                <a:cs typeface="Verdana"/>
                <a:sym typeface="Verdana"/>
              </a:rPr>
              <a:t>The final screen will confirm that your </a:t>
            </a:r>
            <a:r>
              <a:rPr lang="en-US" sz="2100" b="1">
                <a:solidFill>
                  <a:schemeClr val="dk1"/>
                </a:solidFill>
                <a:latin typeface="Verdana"/>
                <a:ea typeface="Verdana"/>
                <a:cs typeface="Verdana"/>
                <a:sym typeface="Verdana"/>
              </a:rPr>
              <a:t>enrolment has been successful</a:t>
            </a:r>
            <a:r>
              <a:rPr lang="en-US" sz="2100">
                <a:solidFill>
                  <a:schemeClr val="dk1"/>
                </a:solidFill>
                <a:latin typeface="Verdana"/>
                <a:ea typeface="Verdana"/>
                <a:cs typeface="Verdana"/>
                <a:sym typeface="Verdana"/>
              </a:rPr>
              <a:t>. </a:t>
            </a:r>
            <a:endParaRPr sz="2100">
              <a:solidFill>
                <a:schemeClr val="dk1"/>
              </a:solidFill>
              <a:latin typeface="Verdana"/>
              <a:ea typeface="Verdana"/>
              <a:cs typeface="Verdana"/>
              <a:sym typeface="Verdana"/>
            </a:endParaRPr>
          </a:p>
          <a:p>
            <a:pPr marL="342900" lvl="0" indent="-196850" algn="l" rtl="0">
              <a:spcBef>
                <a:spcPts val="460"/>
              </a:spcBef>
              <a:spcAft>
                <a:spcPts val="0"/>
              </a:spcAft>
              <a:buNone/>
            </a:pPr>
            <a:endParaRPr sz="700">
              <a:solidFill>
                <a:schemeClr val="dk1"/>
              </a:solidFill>
              <a:latin typeface="Verdana"/>
              <a:ea typeface="Verdana"/>
              <a:cs typeface="Verdana"/>
              <a:sym typeface="Verdana"/>
            </a:endParaRPr>
          </a:p>
          <a:p>
            <a:pPr marL="457200" lvl="0" indent="-361950" algn="l" rtl="0">
              <a:spcBef>
                <a:spcPts val="460"/>
              </a:spcBef>
              <a:spcAft>
                <a:spcPts val="0"/>
              </a:spcAft>
              <a:buClr>
                <a:schemeClr val="dk1"/>
              </a:buClr>
              <a:buSzPts val="2100"/>
              <a:buChar char="•"/>
            </a:pPr>
            <a:r>
              <a:rPr lang="en-US" sz="2100">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You will receive an </a:t>
            </a:r>
            <a:r>
              <a:rPr lang="en-US" sz="2100" b="1">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SMS notification </a:t>
            </a:r>
            <a:r>
              <a:rPr lang="en-US" sz="2100">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confirming enrolment, including the </a:t>
            </a:r>
            <a:r>
              <a:rPr lang="en-US" sz="2100" b="1">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Vaccine Voucher Number </a:t>
            </a:r>
            <a:r>
              <a:rPr lang="en-US" sz="2100">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(SMS #3).</a:t>
            </a:r>
            <a:endParaRPr sz="2100">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a:p>
            <a:pPr marL="0" lvl="0" indent="0" algn="l" rtl="0">
              <a:spcBef>
                <a:spcPts val="0"/>
              </a:spcBef>
              <a:spcAft>
                <a:spcPts val="0"/>
              </a:spcAft>
              <a:buNone/>
            </a:pPr>
            <a:r>
              <a:rPr lang="en-US" sz="1300">
                <a:latin typeface="Verdana"/>
                <a:ea typeface="Verdana"/>
                <a:cs typeface="Verdana"/>
                <a:sym typeface="Verdana"/>
              </a:rPr>
              <a:t>Dear [Name], you have successfully enrolled into the Sisonke Vaccine Program. We look forward to welcoming you at [Site Name]. Your voucher number is [Voucher Number]. This Voucher along with your ID document/passport is required at the Vaccination Site. For public sector HCWs, please contact the Vaccine Site directly. The vaccination roster for private HCWs is through the Hospital or GP organizations.</a:t>
            </a:r>
            <a:endParaRPr sz="2400">
              <a:solidFill>
                <a:schemeClr val="dk1"/>
              </a:solidFill>
              <a:latin typeface="Verdana"/>
              <a:ea typeface="Verdana"/>
              <a:cs typeface="Verdana"/>
              <a:sym typeface="Verdana"/>
            </a:endParaRPr>
          </a:p>
        </p:txBody>
      </p:sp>
      <p:sp>
        <p:nvSpPr>
          <p:cNvPr id="278" name="Google Shape;278;gbda57127ab_0_138"/>
          <p:cNvSpPr/>
          <p:nvPr/>
        </p:nvSpPr>
        <p:spPr>
          <a:xfrm>
            <a:off x="11311800" y="5307550"/>
            <a:ext cx="780300" cy="7569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3</a:t>
            </a:r>
            <a:endParaRPr sz="4000" b="1">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bed2b45b11_0_1"/>
          <p:cNvSpPr/>
          <p:nvPr/>
        </p:nvSpPr>
        <p:spPr>
          <a:xfrm>
            <a:off x="344775" y="1728225"/>
            <a:ext cx="11512200" cy="35607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457200" lvl="0" indent="0" algn="l" rtl="0">
              <a:spcBef>
                <a:spcPts val="460"/>
              </a:spcBef>
              <a:spcAft>
                <a:spcPts val="0"/>
              </a:spcAft>
              <a:buNone/>
            </a:pPr>
            <a:endParaRPr sz="2100">
              <a:solidFill>
                <a:schemeClr val="dk1"/>
              </a:solidFill>
              <a:latin typeface="Verdana"/>
              <a:ea typeface="Verdana"/>
              <a:cs typeface="Verdana"/>
              <a:sym typeface="Verdana"/>
            </a:endParaRPr>
          </a:p>
        </p:txBody>
      </p:sp>
      <p:pic>
        <p:nvPicPr>
          <p:cNvPr id="285" name="Google Shape;285;gbed2b45b11_0_1"/>
          <p:cNvPicPr preferRelativeResize="0"/>
          <p:nvPr/>
        </p:nvPicPr>
        <p:blipFill>
          <a:blip r:embed="rId3">
            <a:alphaModFix/>
          </a:blip>
          <a:stretch>
            <a:fillRect/>
          </a:stretch>
        </p:blipFill>
        <p:spPr>
          <a:xfrm>
            <a:off x="597328" y="2121775"/>
            <a:ext cx="11031849" cy="2826250"/>
          </a:xfrm>
          <a:prstGeom prst="rect">
            <a:avLst/>
          </a:prstGeom>
          <a:noFill/>
          <a:ln w="9525" cap="flat" cmpd="sng">
            <a:solidFill>
              <a:srgbClr val="EFEFEF"/>
            </a:solidFill>
            <a:prstDash val="solid"/>
            <a:round/>
            <a:headEnd type="none" w="sm" len="sm"/>
            <a:tailEnd type="none" w="sm" len="sm"/>
          </a:ln>
        </p:spPr>
      </p:pic>
      <p:sp>
        <p:nvSpPr>
          <p:cNvPr id="286" name="Google Shape;286;gbed2b45b11_0_1"/>
          <p:cNvSpPr txBox="1"/>
          <p:nvPr/>
        </p:nvSpPr>
        <p:spPr>
          <a:xfrm>
            <a:off x="487362" y="0"/>
            <a:ext cx="115701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EVDS Capturing at the Vaccine Site (“EVDS On-Site”)</a:t>
            </a:r>
            <a:endParaRPr sz="36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344787" y="0"/>
            <a:ext cx="11407824" cy="10527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sz="3600" u="none"/>
              <a:t>Who is eligible to enrol for the Sisonke Vaccine Program?</a:t>
            </a:r>
            <a:endParaRPr/>
          </a:p>
        </p:txBody>
      </p:sp>
      <p:sp>
        <p:nvSpPr>
          <p:cNvPr id="109" name="Google Shape;109;p2"/>
          <p:cNvSpPr txBox="1">
            <a:spLocks noGrp="1"/>
          </p:cNvSpPr>
          <p:nvPr>
            <p:ph type="body" idx="1"/>
          </p:nvPr>
        </p:nvSpPr>
        <p:spPr>
          <a:xfrm>
            <a:off x="572595" y="1230429"/>
            <a:ext cx="5428500" cy="23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Clr>
                <a:schemeClr val="dk1"/>
              </a:buClr>
              <a:buSzPts val="2600"/>
              <a:buNone/>
            </a:pPr>
            <a:endParaRPr sz="2400"/>
          </a:p>
          <a:p>
            <a:pPr marL="0" lvl="0" indent="0" algn="l" rtl="0">
              <a:lnSpc>
                <a:spcPct val="100000"/>
              </a:lnSpc>
              <a:spcBef>
                <a:spcPts val="520"/>
              </a:spcBef>
              <a:spcAft>
                <a:spcPts val="0"/>
              </a:spcAft>
              <a:buClr>
                <a:schemeClr val="dk1"/>
              </a:buClr>
              <a:buSzPts val="2600"/>
              <a:buNone/>
            </a:pPr>
            <a:endParaRPr sz="2400" i="1"/>
          </a:p>
          <a:p>
            <a:pPr marL="0" lvl="0" indent="0" algn="l" rtl="0">
              <a:lnSpc>
                <a:spcPct val="100000"/>
              </a:lnSpc>
              <a:spcBef>
                <a:spcPts val="520"/>
              </a:spcBef>
              <a:spcAft>
                <a:spcPts val="0"/>
              </a:spcAft>
              <a:buClr>
                <a:schemeClr val="dk1"/>
              </a:buClr>
              <a:buSzPts val="2600"/>
              <a:buNone/>
            </a:pPr>
            <a:endParaRPr sz="2400" b="1"/>
          </a:p>
          <a:p>
            <a:pPr marL="0" lvl="0" indent="0" algn="l" rtl="0">
              <a:lnSpc>
                <a:spcPct val="100000"/>
              </a:lnSpc>
              <a:spcBef>
                <a:spcPts val="520"/>
              </a:spcBef>
              <a:spcAft>
                <a:spcPts val="0"/>
              </a:spcAft>
              <a:buClr>
                <a:schemeClr val="dk1"/>
              </a:buClr>
              <a:buSzPts val="2600"/>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2600"/>
              <a:buNone/>
            </a:pPr>
            <a:endParaRPr sz="1500" b="1"/>
          </a:p>
        </p:txBody>
      </p:sp>
      <p:sp>
        <p:nvSpPr>
          <p:cNvPr id="110" name="Google Shape;110;p2"/>
          <p:cNvSpPr/>
          <p:nvPr/>
        </p:nvSpPr>
        <p:spPr>
          <a:xfrm>
            <a:off x="6381600" y="4718575"/>
            <a:ext cx="5113500" cy="67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2800" b="1" u="sng">
                <a:solidFill>
                  <a:schemeClr val="hlink"/>
                </a:solidFill>
                <a:latin typeface="Calibri"/>
                <a:ea typeface="Calibri"/>
                <a:cs typeface="Calibri"/>
                <a:sym typeface="Calibri"/>
                <a:hlinkClick r:id="rId3"/>
              </a:rPr>
              <a:t>sisonke.samrc.ac.za</a:t>
            </a:r>
            <a:endParaRPr sz="1200"/>
          </a:p>
          <a:p>
            <a:pPr marL="0" marR="0" lvl="0" indent="0" algn="l" rtl="0">
              <a:lnSpc>
                <a:spcPct val="100000"/>
              </a:lnSpc>
              <a:spcBef>
                <a:spcPts val="0"/>
              </a:spcBef>
              <a:spcAft>
                <a:spcPts val="0"/>
              </a:spcAft>
              <a:buClr>
                <a:srgbClr val="000000"/>
              </a:buClr>
              <a:buSzPts val="3000"/>
              <a:buFont typeface="Arial"/>
              <a:buNone/>
            </a:pPr>
            <a:endParaRPr/>
          </a:p>
        </p:txBody>
      </p:sp>
      <p:pic>
        <p:nvPicPr>
          <p:cNvPr id="111" name="Google Shape;111;p2"/>
          <p:cNvPicPr preferRelativeResize="0"/>
          <p:nvPr/>
        </p:nvPicPr>
        <p:blipFill rotWithShape="1">
          <a:blip r:embed="rId4">
            <a:alphaModFix/>
          </a:blip>
          <a:srcRect t="9256" b="9256"/>
          <a:stretch/>
        </p:blipFill>
        <p:spPr>
          <a:xfrm>
            <a:off x="6734818" y="1897200"/>
            <a:ext cx="4393733" cy="2555100"/>
          </a:xfrm>
          <a:prstGeom prst="rect">
            <a:avLst/>
          </a:prstGeom>
          <a:noFill/>
          <a:ln>
            <a:noFill/>
          </a:ln>
        </p:spPr>
      </p:pic>
      <p:sp>
        <p:nvSpPr>
          <p:cNvPr id="112" name="Google Shape;112;p2"/>
          <p:cNvSpPr/>
          <p:nvPr/>
        </p:nvSpPr>
        <p:spPr>
          <a:xfrm>
            <a:off x="705675" y="1324250"/>
            <a:ext cx="5294700" cy="21048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520"/>
              </a:spcBef>
              <a:spcAft>
                <a:spcPts val="0"/>
              </a:spcAft>
              <a:buClr>
                <a:schemeClr val="dk1"/>
              </a:buClr>
              <a:buSzPts val="2600"/>
              <a:buFont typeface="Arial"/>
              <a:buNone/>
            </a:pPr>
            <a:r>
              <a:rPr lang="en-US" sz="1800">
                <a:solidFill>
                  <a:schemeClr val="dk1"/>
                </a:solidFill>
                <a:latin typeface="Verdana"/>
                <a:ea typeface="Verdana"/>
                <a:cs typeface="Verdana"/>
                <a:sym typeface="Verdana"/>
              </a:rPr>
              <a:t>Eligible Healthcare Workers who receive an </a:t>
            </a:r>
            <a:r>
              <a:rPr lang="en-US" sz="1800" b="1">
                <a:solidFill>
                  <a:schemeClr val="dk1"/>
                </a:solidFill>
                <a:latin typeface="Verdana"/>
                <a:ea typeface="Verdana"/>
                <a:cs typeface="Verdana"/>
                <a:sym typeface="Verdana"/>
              </a:rPr>
              <a:t>invitation SMS</a:t>
            </a:r>
            <a:r>
              <a:rPr lang="en-US" sz="1800">
                <a:solidFill>
                  <a:schemeClr val="dk1"/>
                </a:solidFill>
                <a:latin typeface="Verdana"/>
                <a:ea typeface="Verdana"/>
                <a:cs typeface="Verdana"/>
                <a:sym typeface="Verdana"/>
              </a:rPr>
              <a:t> after enrolling on the Electronic Vaccination Data System (EVDS) Self Registration System at </a:t>
            </a:r>
            <a:r>
              <a:rPr lang="en-US" sz="1800" b="1" u="sng">
                <a:solidFill>
                  <a:schemeClr val="hlink"/>
                </a:solidFill>
                <a:latin typeface="Verdana"/>
                <a:ea typeface="Verdana"/>
                <a:cs typeface="Verdana"/>
                <a:sym typeface="Verdana"/>
                <a:hlinkClick r:id="rId5"/>
              </a:rPr>
              <a:t>vaccine.enroll.health.gov.za</a:t>
            </a:r>
            <a:r>
              <a:rPr lang="en-US" sz="1800">
                <a:solidFill>
                  <a:schemeClr val="dk1"/>
                </a:solidFill>
                <a:latin typeface="Verdana"/>
                <a:ea typeface="Verdana"/>
                <a:cs typeface="Verdana"/>
                <a:sym typeface="Verdana"/>
              </a:rPr>
              <a:t>  </a:t>
            </a:r>
            <a:endParaRPr sz="1900">
              <a:solidFill>
                <a:schemeClr val="dk1"/>
              </a:solidFill>
              <a:latin typeface="Verdana"/>
              <a:ea typeface="Verdana"/>
              <a:cs typeface="Verdana"/>
              <a:sym typeface="Verdana"/>
            </a:endParaRPr>
          </a:p>
        </p:txBody>
      </p:sp>
      <p:sp>
        <p:nvSpPr>
          <p:cNvPr id="113" name="Google Shape;113;p2"/>
          <p:cNvSpPr/>
          <p:nvPr/>
        </p:nvSpPr>
        <p:spPr>
          <a:xfrm>
            <a:off x="705800" y="3708162"/>
            <a:ext cx="5294700" cy="1966500"/>
          </a:xfrm>
          <a:prstGeom prst="roundRect">
            <a:avLst>
              <a:gd name="adj" fmla="val 16667"/>
            </a:avLst>
          </a:prstGeom>
          <a:solidFill>
            <a:srgbClr val="4B399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400"/>
              <a:buFont typeface="Arial"/>
              <a:buNone/>
            </a:pPr>
            <a:r>
              <a:rPr lang="en-US" b="1">
                <a:solidFill>
                  <a:srgbClr val="FFFFFF"/>
                </a:solidFill>
              </a:rPr>
              <a:t>Dear [Name] Thank you for registering for the Vaccine roll out. HCW are invited to </a:t>
            </a:r>
            <a:r>
              <a:rPr lang="en-US" b="1">
                <a:solidFill>
                  <a:srgbClr val="FFFF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join </a:t>
            </a:r>
            <a:r>
              <a:rPr lang="en-US" b="1">
                <a:solidFill>
                  <a:srgbClr val="FFFFFF"/>
                </a:solidFill>
              </a:rPr>
              <a:t>the J&amp;J Sisonke Vaccine Study. This vaccine is approved to continue in the Study. To proceed and give consent, go to http://sisonke.samrc.ac.za/ Once you have consented a Vaccination Voucher will be issued for you to attend the closest Vaccine Site.</a:t>
            </a:r>
            <a:endParaRPr/>
          </a:p>
        </p:txBody>
      </p:sp>
      <p:sp>
        <p:nvSpPr>
          <p:cNvPr id="114" name="Google Shape;114;p2"/>
          <p:cNvSpPr/>
          <p:nvPr/>
        </p:nvSpPr>
        <p:spPr>
          <a:xfrm>
            <a:off x="121216" y="3678287"/>
            <a:ext cx="671700" cy="799200"/>
          </a:xfrm>
          <a:prstGeom prst="rightArrow">
            <a:avLst>
              <a:gd name="adj1" fmla="val 50000"/>
              <a:gd name="adj2" fmla="val 50000"/>
            </a:avLst>
          </a:prstGeom>
          <a:solidFill>
            <a:srgbClr val="5A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33dd999a7_0_7"/>
          <p:cNvSpPr txBox="1">
            <a:spLocks noGrp="1"/>
          </p:cNvSpPr>
          <p:nvPr>
            <p:ph type="title"/>
          </p:nvPr>
        </p:nvSpPr>
        <p:spPr>
          <a:xfrm>
            <a:off x="344787" y="0"/>
            <a:ext cx="11407800" cy="105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sz="3600" u="none"/>
              <a:t>Vaccine Voucher holders </a:t>
            </a:r>
            <a:r>
              <a:rPr lang="en-US" sz="3600" u="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not yet vaccinated</a:t>
            </a:r>
            <a:r>
              <a:rPr lang="en-US" sz="3600" u="none"/>
              <a:t> by 13 April ‘21</a:t>
            </a:r>
            <a:endParaRPr/>
          </a:p>
        </p:txBody>
      </p:sp>
      <p:sp>
        <p:nvSpPr>
          <p:cNvPr id="120" name="Google Shape;120;gd33dd999a7_0_7"/>
          <p:cNvSpPr txBox="1">
            <a:spLocks noGrp="1"/>
          </p:cNvSpPr>
          <p:nvPr>
            <p:ph type="body" idx="1"/>
          </p:nvPr>
        </p:nvSpPr>
        <p:spPr>
          <a:xfrm>
            <a:off x="572595" y="1230429"/>
            <a:ext cx="5428500" cy="23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Clr>
                <a:schemeClr val="dk1"/>
              </a:buClr>
              <a:buSzPts val="2600"/>
              <a:buNone/>
            </a:pPr>
            <a:endParaRPr sz="2400"/>
          </a:p>
          <a:p>
            <a:pPr marL="0" lvl="0" indent="0" algn="l" rtl="0">
              <a:lnSpc>
                <a:spcPct val="100000"/>
              </a:lnSpc>
              <a:spcBef>
                <a:spcPts val="520"/>
              </a:spcBef>
              <a:spcAft>
                <a:spcPts val="0"/>
              </a:spcAft>
              <a:buClr>
                <a:schemeClr val="dk1"/>
              </a:buClr>
              <a:buSzPts val="2600"/>
              <a:buNone/>
            </a:pPr>
            <a:endParaRPr sz="2400" i="1"/>
          </a:p>
          <a:p>
            <a:pPr marL="0" lvl="0" indent="0" algn="l" rtl="0">
              <a:lnSpc>
                <a:spcPct val="100000"/>
              </a:lnSpc>
              <a:spcBef>
                <a:spcPts val="520"/>
              </a:spcBef>
              <a:spcAft>
                <a:spcPts val="0"/>
              </a:spcAft>
              <a:buClr>
                <a:schemeClr val="dk1"/>
              </a:buClr>
              <a:buSzPts val="2600"/>
              <a:buNone/>
            </a:pPr>
            <a:endParaRPr sz="2400" b="1"/>
          </a:p>
          <a:p>
            <a:pPr marL="0" lvl="0" indent="0" algn="l" rtl="0">
              <a:lnSpc>
                <a:spcPct val="100000"/>
              </a:lnSpc>
              <a:spcBef>
                <a:spcPts val="520"/>
              </a:spcBef>
              <a:spcAft>
                <a:spcPts val="0"/>
              </a:spcAft>
              <a:buClr>
                <a:schemeClr val="dk1"/>
              </a:buClr>
              <a:buSzPts val="2600"/>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2600"/>
              <a:buNone/>
            </a:pPr>
            <a:endParaRPr sz="1500" b="1"/>
          </a:p>
        </p:txBody>
      </p:sp>
      <p:pic>
        <p:nvPicPr>
          <p:cNvPr id="121" name="Google Shape;121;gd33dd999a7_0_7"/>
          <p:cNvPicPr preferRelativeResize="0"/>
          <p:nvPr/>
        </p:nvPicPr>
        <p:blipFill rotWithShape="1">
          <a:blip r:embed="rId3">
            <a:alphaModFix/>
          </a:blip>
          <a:srcRect t="9256" b="9256"/>
          <a:stretch/>
        </p:blipFill>
        <p:spPr>
          <a:xfrm>
            <a:off x="7573018" y="1287600"/>
            <a:ext cx="4393733" cy="2555100"/>
          </a:xfrm>
          <a:prstGeom prst="rect">
            <a:avLst/>
          </a:prstGeom>
          <a:noFill/>
          <a:ln>
            <a:noFill/>
          </a:ln>
        </p:spPr>
      </p:pic>
      <p:sp>
        <p:nvSpPr>
          <p:cNvPr id="122" name="Google Shape;122;gd33dd999a7_0_7"/>
          <p:cNvSpPr/>
          <p:nvPr/>
        </p:nvSpPr>
        <p:spPr>
          <a:xfrm>
            <a:off x="257050" y="1135325"/>
            <a:ext cx="7161000" cy="48147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520"/>
              </a:spcBef>
              <a:spcAft>
                <a:spcPts val="0"/>
              </a:spcAft>
              <a:buClr>
                <a:schemeClr val="dk1"/>
              </a:buClr>
              <a:buSzPts val="2600"/>
              <a:buFont typeface="Arial"/>
              <a:buNone/>
            </a:pPr>
            <a:r>
              <a:rPr lang="en-US" sz="1500" b="1">
                <a:solidFill>
                  <a:schemeClr val="dk1"/>
                </a:solidFill>
                <a:latin typeface="Verdana"/>
                <a:ea typeface="Verdana"/>
                <a:cs typeface="Verdana"/>
                <a:sym typeface="Verdana"/>
              </a:rPr>
              <a:t>All existing vaccine vouchers were cancelled due to </a:t>
            </a:r>
            <a:r>
              <a:rPr lang="en-US" sz="1500" b="1">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updated safety information</a:t>
            </a:r>
            <a:r>
              <a:rPr lang="en-US" sz="1500" b="1">
                <a:solidFill>
                  <a:schemeClr val="dk1"/>
                </a:solidFill>
                <a:latin typeface="Verdana"/>
                <a:ea typeface="Verdana"/>
                <a:cs typeface="Verdana"/>
                <a:sym typeface="Verdana"/>
              </a:rPr>
              <a:t>. All those that completed eConsent and was not yet vaccinated before 13th of April will receive 2 x SMSes to invite you to re-consent for the J&amp;J Sisonke Vaccine Programme:</a:t>
            </a:r>
            <a:r>
              <a:rPr lang="en-US" sz="1500">
                <a:solidFill>
                  <a:schemeClr val="dk1"/>
                </a:solidFill>
                <a:latin typeface="Verdana"/>
                <a:ea typeface="Verdana"/>
                <a:cs typeface="Verdana"/>
                <a:sym typeface="Verdana"/>
              </a:rPr>
              <a:t> </a:t>
            </a:r>
            <a:endParaRPr sz="1500">
              <a:solidFill>
                <a:schemeClr val="dk1"/>
              </a:solidFill>
              <a:latin typeface="Verdana"/>
              <a:ea typeface="Verdana"/>
              <a:cs typeface="Verdana"/>
              <a:sym typeface="Verdana"/>
            </a:endParaRPr>
          </a:p>
          <a:p>
            <a:pPr marL="0" lvl="0" indent="0" algn="ctr" rtl="0">
              <a:lnSpc>
                <a:spcPct val="115000"/>
              </a:lnSpc>
              <a:spcBef>
                <a:spcPts val="520"/>
              </a:spcBef>
              <a:spcAft>
                <a:spcPts val="0"/>
              </a:spcAft>
              <a:buClr>
                <a:schemeClr val="dk1"/>
              </a:buClr>
              <a:buSzPts val="2600"/>
              <a:buFont typeface="Arial"/>
              <a:buNone/>
            </a:pPr>
            <a:endParaRPr sz="300">
              <a:solidFill>
                <a:schemeClr val="dk1"/>
              </a:solidFill>
              <a:latin typeface="Verdana"/>
              <a:ea typeface="Verdana"/>
              <a:cs typeface="Verdana"/>
              <a:sym typeface="Verdana"/>
            </a:endParaRPr>
          </a:p>
          <a:p>
            <a:pPr marL="0" lvl="0" indent="0" algn="l" rtl="0">
              <a:lnSpc>
                <a:spcPct val="115000"/>
              </a:lnSpc>
              <a:spcBef>
                <a:spcPts val="520"/>
              </a:spcBef>
              <a:spcAft>
                <a:spcPts val="0"/>
              </a:spcAft>
              <a:buClr>
                <a:schemeClr val="dk1"/>
              </a:buClr>
              <a:buSzPts val="2600"/>
              <a:buFont typeface="Arial"/>
              <a:buNone/>
            </a:pPr>
            <a:r>
              <a:rPr lang="en-US" sz="1500" b="1">
                <a:solidFill>
                  <a:schemeClr val="dk1"/>
                </a:solidFill>
                <a:latin typeface="Verdana"/>
                <a:ea typeface="Verdana"/>
                <a:cs typeface="Verdana"/>
                <a:sym typeface="Verdana"/>
              </a:rPr>
              <a:t>SMS 1:</a:t>
            </a:r>
            <a:r>
              <a:rPr lang="en-US" sz="1500" i="1">
                <a:solidFill>
                  <a:schemeClr val="dk1"/>
                </a:solidFill>
                <a:latin typeface="Verdana"/>
                <a:ea typeface="Verdana"/>
                <a:cs typeface="Verdana"/>
                <a:sym typeface="Verdana"/>
              </a:rPr>
              <a:t> Dear HCW, Sisonke has been approved to recommence by SAHPRA/Ethics committee. You will need to re-consent to this study with updated safety information. Your vaccine voucher will be removed. You will receive a new invitation SMS.</a:t>
            </a:r>
            <a:endParaRPr sz="1500" i="1">
              <a:solidFill>
                <a:schemeClr val="dk1"/>
              </a:solidFill>
              <a:latin typeface="Verdana"/>
              <a:ea typeface="Verdana"/>
              <a:cs typeface="Verdana"/>
              <a:sym typeface="Verdana"/>
            </a:endParaRPr>
          </a:p>
          <a:p>
            <a:pPr marL="0" lvl="0" indent="0" algn="l" rtl="0">
              <a:lnSpc>
                <a:spcPct val="115000"/>
              </a:lnSpc>
              <a:spcBef>
                <a:spcPts val="520"/>
              </a:spcBef>
              <a:spcAft>
                <a:spcPts val="0"/>
              </a:spcAft>
              <a:buClr>
                <a:schemeClr val="dk1"/>
              </a:buClr>
              <a:buSzPts val="2600"/>
              <a:buFont typeface="Arial"/>
              <a:buNone/>
            </a:pPr>
            <a:endParaRPr sz="300">
              <a:solidFill>
                <a:schemeClr val="dk1"/>
              </a:solidFill>
              <a:latin typeface="Verdana"/>
              <a:ea typeface="Verdana"/>
              <a:cs typeface="Verdana"/>
              <a:sym typeface="Verdana"/>
            </a:endParaRPr>
          </a:p>
          <a:p>
            <a:pPr marL="0" lvl="0" indent="0" algn="l" rtl="0">
              <a:lnSpc>
                <a:spcPct val="115000"/>
              </a:lnSpc>
              <a:spcBef>
                <a:spcPts val="520"/>
              </a:spcBef>
              <a:spcAft>
                <a:spcPts val="0"/>
              </a:spcAft>
              <a:buClr>
                <a:schemeClr val="dk1"/>
              </a:buClr>
              <a:buSzPts val="2600"/>
              <a:buFont typeface="Arial"/>
              <a:buNone/>
            </a:pPr>
            <a:r>
              <a:rPr lang="en-US" sz="1500" b="1">
                <a:solidFill>
                  <a:schemeClr val="dk1"/>
                </a:solidFill>
                <a:latin typeface="Verdana"/>
                <a:ea typeface="Verdana"/>
                <a:cs typeface="Verdana"/>
                <a:sym typeface="Verdana"/>
              </a:rPr>
              <a:t>SMS2:</a:t>
            </a:r>
            <a:r>
              <a:rPr lang="en-US" sz="1500" i="1">
                <a:solidFill>
                  <a:schemeClr val="dk1"/>
                </a:solidFill>
                <a:latin typeface="Verdana"/>
                <a:ea typeface="Verdana"/>
                <a:cs typeface="Verdana"/>
                <a:sym typeface="Verdana"/>
              </a:rPr>
              <a:t> Dear [Name] Thank you for registering for the Vaccine roll out. HCWs are invited to join the J&amp;J Sisonke Vaccine Study. This vaccine is approved to continue in the Study. To proceed and give consent, go to [Programme Name] Once you have consented a Vaccination Voucher will be issued for you to attend the closest Vaccine Site</a:t>
            </a:r>
            <a:r>
              <a:rPr lang="en-US" sz="750">
                <a:solidFill>
                  <a:schemeClr val="dk1"/>
                </a:solidFill>
                <a:highlight>
                  <a:srgbClr val="B6D7A8"/>
                </a:highlight>
              </a:rPr>
              <a:t>.</a:t>
            </a:r>
            <a:endParaRPr sz="1800" b="1">
              <a:solidFill>
                <a:schemeClr val="dk1"/>
              </a:solidFill>
              <a:latin typeface="Verdana"/>
              <a:ea typeface="Verdana"/>
              <a:cs typeface="Verdana"/>
              <a:sym typeface="Verdana"/>
            </a:endParaRPr>
          </a:p>
        </p:txBody>
      </p:sp>
      <p:sp>
        <p:nvSpPr>
          <p:cNvPr id="123" name="Google Shape;123;gd33dd999a7_0_7"/>
          <p:cNvSpPr/>
          <p:nvPr/>
        </p:nvSpPr>
        <p:spPr>
          <a:xfrm>
            <a:off x="7864884" y="4077600"/>
            <a:ext cx="3810000" cy="170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2800">
                <a:latin typeface="Calibri"/>
                <a:ea typeface="Calibri"/>
                <a:cs typeface="Calibri"/>
                <a:sym typeface="Calibri"/>
              </a:rPr>
              <a:t>Please complete the </a:t>
            </a:r>
            <a:r>
              <a:rPr lang="en-US" sz="2800" b="1">
                <a:latin typeface="Calibri"/>
                <a:ea typeface="Calibri"/>
                <a:cs typeface="Calibri"/>
                <a:sym typeface="Calibri"/>
              </a:rPr>
              <a:t>new eConsent</a:t>
            </a:r>
            <a:r>
              <a:rPr lang="en-US" sz="2800">
                <a:latin typeface="Calibri"/>
                <a:ea typeface="Calibri"/>
                <a:cs typeface="Calibri"/>
                <a:sym typeface="Calibri"/>
              </a:rPr>
              <a:t>:  </a:t>
            </a:r>
            <a:r>
              <a:rPr lang="en-US" sz="2800" b="1" u="sng">
                <a:solidFill>
                  <a:schemeClr val="hlink"/>
                </a:solidFill>
                <a:latin typeface="Calibri"/>
                <a:ea typeface="Calibri"/>
                <a:cs typeface="Calibri"/>
                <a:sym typeface="Calibri"/>
                <a:hlinkClick r:id="rId4"/>
              </a:rPr>
              <a:t>sisonke.samrc.ac.za</a:t>
            </a:r>
            <a:endParaRPr sz="1200"/>
          </a:p>
          <a:p>
            <a:pPr marL="0" marR="0" lvl="0" indent="0" algn="l" rtl="0">
              <a:lnSpc>
                <a:spcPct val="100000"/>
              </a:lnSpc>
              <a:spcBef>
                <a:spcPts val="0"/>
              </a:spcBef>
              <a:spcAft>
                <a:spcPts val="0"/>
              </a:spcAft>
              <a:buClr>
                <a:srgbClr val="000000"/>
              </a:buClr>
              <a:buSzPts val="30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d33dd999a7_0_17"/>
          <p:cNvSpPr txBox="1">
            <a:spLocks noGrp="1"/>
          </p:cNvSpPr>
          <p:nvPr>
            <p:ph type="title"/>
          </p:nvPr>
        </p:nvSpPr>
        <p:spPr>
          <a:xfrm>
            <a:off x="344787" y="0"/>
            <a:ext cx="11407800" cy="105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sz="3600" u="none"/>
              <a:t>Participants already vaccinated prior to 13 April ‘21</a:t>
            </a:r>
            <a:endParaRPr/>
          </a:p>
        </p:txBody>
      </p:sp>
      <p:sp>
        <p:nvSpPr>
          <p:cNvPr id="129" name="Google Shape;129;gd33dd999a7_0_17"/>
          <p:cNvSpPr txBox="1">
            <a:spLocks noGrp="1"/>
          </p:cNvSpPr>
          <p:nvPr>
            <p:ph type="body" idx="1"/>
          </p:nvPr>
        </p:nvSpPr>
        <p:spPr>
          <a:xfrm>
            <a:off x="572595" y="1230429"/>
            <a:ext cx="5428500" cy="23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20"/>
              </a:spcBef>
              <a:spcAft>
                <a:spcPts val="0"/>
              </a:spcAft>
              <a:buClr>
                <a:schemeClr val="dk1"/>
              </a:buClr>
              <a:buSzPts val="2600"/>
              <a:buNone/>
            </a:pPr>
            <a:endParaRPr sz="2400"/>
          </a:p>
          <a:p>
            <a:pPr marL="0" lvl="0" indent="0" algn="l" rtl="0">
              <a:lnSpc>
                <a:spcPct val="100000"/>
              </a:lnSpc>
              <a:spcBef>
                <a:spcPts val="520"/>
              </a:spcBef>
              <a:spcAft>
                <a:spcPts val="0"/>
              </a:spcAft>
              <a:buClr>
                <a:schemeClr val="dk1"/>
              </a:buClr>
              <a:buSzPts val="2600"/>
              <a:buNone/>
            </a:pPr>
            <a:endParaRPr sz="2400" i="1"/>
          </a:p>
          <a:p>
            <a:pPr marL="0" lvl="0" indent="0" algn="l" rtl="0">
              <a:lnSpc>
                <a:spcPct val="100000"/>
              </a:lnSpc>
              <a:spcBef>
                <a:spcPts val="520"/>
              </a:spcBef>
              <a:spcAft>
                <a:spcPts val="0"/>
              </a:spcAft>
              <a:buClr>
                <a:schemeClr val="dk1"/>
              </a:buClr>
              <a:buSzPts val="2600"/>
              <a:buNone/>
            </a:pPr>
            <a:endParaRPr sz="2400" b="1"/>
          </a:p>
          <a:p>
            <a:pPr marL="0" lvl="0" indent="0" algn="l" rtl="0">
              <a:lnSpc>
                <a:spcPct val="100000"/>
              </a:lnSpc>
              <a:spcBef>
                <a:spcPts val="520"/>
              </a:spcBef>
              <a:spcAft>
                <a:spcPts val="0"/>
              </a:spcAft>
              <a:buClr>
                <a:schemeClr val="dk1"/>
              </a:buClr>
              <a:buSzPts val="2600"/>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1100"/>
              <a:buFont typeface="Arial"/>
              <a:buNone/>
            </a:pPr>
            <a:r>
              <a:rPr lang="en-US" sz="900">
                <a:latin typeface="Arial"/>
                <a:ea typeface="Arial"/>
                <a:cs typeface="Arial"/>
                <a:sym typeface="Arial"/>
              </a:rPr>
              <a:t>		</a:t>
            </a:r>
            <a:endParaRPr sz="900">
              <a:latin typeface="Arial"/>
              <a:ea typeface="Arial"/>
              <a:cs typeface="Arial"/>
              <a:sym typeface="Arial"/>
            </a:endParaRPr>
          </a:p>
          <a:p>
            <a:pPr marL="0" lvl="0" indent="0" algn="l" rtl="0">
              <a:lnSpc>
                <a:spcPct val="100000"/>
              </a:lnSpc>
              <a:spcBef>
                <a:spcPts val="520"/>
              </a:spcBef>
              <a:spcAft>
                <a:spcPts val="0"/>
              </a:spcAft>
              <a:buClr>
                <a:schemeClr val="dk1"/>
              </a:buClr>
              <a:buSzPts val="2600"/>
              <a:buNone/>
            </a:pPr>
            <a:endParaRPr sz="1500" b="1"/>
          </a:p>
        </p:txBody>
      </p:sp>
      <p:sp>
        <p:nvSpPr>
          <p:cNvPr id="130" name="Google Shape;130;gd33dd999a7_0_17"/>
          <p:cNvSpPr/>
          <p:nvPr/>
        </p:nvSpPr>
        <p:spPr>
          <a:xfrm>
            <a:off x="6381600" y="4718575"/>
            <a:ext cx="5113500" cy="67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2800" b="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t>
            </a:r>
            <a:r>
              <a:rPr lang="en-US" sz="2800" b="1" u="sng">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za</a:t>
            </a:r>
            <a:endParaRPr sz="1200"/>
          </a:p>
          <a:p>
            <a:pPr marL="0" marR="0" lvl="0" indent="0" algn="l" rtl="0">
              <a:lnSpc>
                <a:spcPct val="100000"/>
              </a:lnSpc>
              <a:spcBef>
                <a:spcPts val="0"/>
              </a:spcBef>
              <a:spcAft>
                <a:spcPts val="0"/>
              </a:spcAft>
              <a:buClr>
                <a:srgbClr val="000000"/>
              </a:buClr>
              <a:buSzPts val="3000"/>
              <a:buFont typeface="Arial"/>
              <a:buNone/>
            </a:pPr>
            <a:endParaRPr/>
          </a:p>
        </p:txBody>
      </p:sp>
      <p:pic>
        <p:nvPicPr>
          <p:cNvPr id="131" name="Google Shape;131;gd33dd999a7_0_17"/>
          <p:cNvPicPr preferRelativeResize="0"/>
          <p:nvPr/>
        </p:nvPicPr>
        <p:blipFill rotWithShape="1">
          <a:blip r:embed="rId4">
            <a:alphaModFix/>
          </a:blip>
          <a:srcRect t="9256" b="9256"/>
          <a:stretch/>
        </p:blipFill>
        <p:spPr>
          <a:xfrm>
            <a:off x="6734818" y="1897200"/>
            <a:ext cx="4393733" cy="2555100"/>
          </a:xfrm>
          <a:prstGeom prst="rect">
            <a:avLst/>
          </a:prstGeom>
          <a:noFill/>
          <a:ln>
            <a:noFill/>
          </a:ln>
        </p:spPr>
      </p:pic>
      <p:sp>
        <p:nvSpPr>
          <p:cNvPr id="132" name="Google Shape;132;gd33dd999a7_0_17"/>
          <p:cNvSpPr/>
          <p:nvPr/>
        </p:nvSpPr>
        <p:spPr>
          <a:xfrm>
            <a:off x="705675" y="1324250"/>
            <a:ext cx="5294700" cy="4404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lnSpc>
                <a:spcPct val="115000"/>
              </a:lnSpc>
              <a:spcBef>
                <a:spcPts val="520"/>
              </a:spcBef>
              <a:spcAft>
                <a:spcPts val="0"/>
              </a:spcAft>
              <a:buClr>
                <a:schemeClr val="dk1"/>
              </a:buClr>
              <a:buSzPts val="2600"/>
              <a:buFont typeface="Arial"/>
              <a:buNone/>
            </a:pPr>
            <a:r>
              <a:rPr lang="en-US" sz="1800" b="1">
                <a:solidFill>
                  <a:schemeClr val="dk1"/>
                </a:solidFill>
                <a:latin typeface="Verdana"/>
                <a:ea typeface="Verdana"/>
                <a:cs typeface="Verdana"/>
                <a:sym typeface="Verdana"/>
              </a:rPr>
              <a:t>You will receive a follow-up SMS, inviting you to review updated safety information: </a:t>
            </a:r>
            <a:endParaRPr sz="1800" b="1">
              <a:solidFill>
                <a:schemeClr val="dk1"/>
              </a:solidFill>
              <a:latin typeface="Verdana"/>
              <a:ea typeface="Verdana"/>
              <a:cs typeface="Verdana"/>
              <a:sym typeface="Verdana"/>
            </a:endParaRPr>
          </a:p>
          <a:p>
            <a:pPr marL="0" lvl="0" indent="0" algn="ctr" rtl="0">
              <a:lnSpc>
                <a:spcPct val="115000"/>
              </a:lnSpc>
              <a:spcBef>
                <a:spcPts val="520"/>
              </a:spcBef>
              <a:spcAft>
                <a:spcPts val="0"/>
              </a:spcAft>
              <a:buClr>
                <a:schemeClr val="dk1"/>
              </a:buClr>
              <a:buSzPts val="2600"/>
              <a:buFont typeface="Arial"/>
              <a:buNone/>
            </a:pPr>
            <a:endParaRPr sz="1800">
              <a:solidFill>
                <a:schemeClr val="dk1"/>
              </a:solidFill>
              <a:latin typeface="Verdana"/>
              <a:ea typeface="Verdana"/>
              <a:cs typeface="Verdana"/>
              <a:sym typeface="Verdana"/>
            </a:endParaRPr>
          </a:p>
          <a:p>
            <a:pPr marL="0" lvl="0" indent="0" algn="l" rtl="0">
              <a:lnSpc>
                <a:spcPct val="115000"/>
              </a:lnSpc>
              <a:spcBef>
                <a:spcPts val="520"/>
              </a:spcBef>
              <a:spcAft>
                <a:spcPts val="0"/>
              </a:spcAft>
              <a:buClr>
                <a:schemeClr val="dk1"/>
              </a:buClr>
              <a:buSzPts val="2600"/>
              <a:buFont typeface="Arial"/>
              <a:buNone/>
            </a:pPr>
            <a:r>
              <a:rPr lang="en-US" sz="1700" i="1">
                <a:solidFill>
                  <a:schemeClr val="dk1"/>
                </a:solidFill>
                <a:latin typeface="Verdana"/>
                <a:ea typeface="Verdana"/>
                <a:cs typeface="Verdana"/>
                <a:sym typeface="Verdana"/>
              </a:rPr>
              <a:t>Dear HCW, SAHPRA/Ethics approval for Sisonke has been renewed. Please follow</a:t>
            </a:r>
            <a:r>
              <a:rPr lang="en-US" sz="1700" i="1">
                <a:solidFill>
                  <a:schemeClr val="dk1"/>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 </a:t>
            </a:r>
            <a:r>
              <a:rPr lang="en-US" sz="1700" i="1" u="sng">
                <a:solidFill>
                  <a:schemeClr val="hlink"/>
                </a:solidFill>
                <a:latin typeface="Verdana"/>
                <a:ea typeface="Verdana"/>
                <a:cs typeface="Verdana"/>
                <a:sym typeface="Verdana"/>
                <a:hlinkClick r:id="rId6"/>
              </a:rPr>
              <a:t>http://sisonkestudy.samrc.ac.za/PaticipantInformation.pdf</a:t>
            </a:r>
            <a:r>
              <a:rPr lang="en-US" sz="1700" i="1">
                <a:solidFill>
                  <a:schemeClr val="dk1"/>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 to</a:t>
            </a:r>
            <a:r>
              <a:rPr lang="en-US" sz="1700" i="1">
                <a:solidFill>
                  <a:schemeClr val="dk1"/>
                </a:solidFill>
                <a:latin typeface="Verdana"/>
                <a:ea typeface="Verdana"/>
                <a:cs typeface="Verdana"/>
                <a:sym typeface="Verdana"/>
              </a:rPr>
              <a:t> receive updated safety information. Should you have any vaccine related symptoms, follow the weblink:</a:t>
            </a:r>
            <a:r>
              <a:rPr lang="en-US" sz="1700" i="1">
                <a:solidFill>
                  <a:schemeClr val="dk1"/>
                </a:solidFill>
                <a:uFill>
                  <a:noFill/>
                </a:uFill>
                <a:latin typeface="Verdana"/>
                <a:ea typeface="Verdana"/>
                <a:cs typeface="Verdana"/>
                <a:sym typeface="Verdana"/>
                <a:hlinkClick r:id="rId7">
                  <a:extLst>
                    <a:ext uri="{A12FA001-AC4F-418D-AE19-62706E023703}">
                      <ahyp:hlinkClr xmlns:ahyp="http://schemas.microsoft.com/office/drawing/2018/hyperlinkcolor" val="tx"/>
                    </a:ext>
                  </a:extLst>
                </a:hlinkClick>
              </a:rPr>
              <a:t> </a:t>
            </a:r>
            <a:r>
              <a:rPr lang="en-US" sz="1700" i="1" u="sng">
                <a:solidFill>
                  <a:srgbClr val="0000FF"/>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https://is.gd/sisonke_ae</a:t>
            </a:r>
            <a:r>
              <a:rPr lang="en-US" sz="1700" i="1">
                <a:solidFill>
                  <a:schemeClr val="dk1"/>
                </a:solidFill>
                <a:latin typeface="Verdana"/>
                <a:ea typeface="Verdana"/>
                <a:cs typeface="Verdana"/>
                <a:sym typeface="Verdana"/>
              </a:rPr>
              <a:t> or contact the Sisonke Safety-Desk: 0800-014-956.</a:t>
            </a:r>
            <a:endParaRPr sz="1700" i="1">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bda57127ab_1_19"/>
          <p:cNvSpPr txBox="1"/>
          <p:nvPr/>
        </p:nvSpPr>
        <p:spPr>
          <a:xfrm>
            <a:off x="497187" y="0"/>
            <a:ext cx="114078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Summary of SMSes a Sisonke vaccinee will receive </a:t>
            </a:r>
            <a:endParaRPr sz="1400" b="0" i="0" u="none" strike="noStrike" cap="none">
              <a:solidFill>
                <a:srgbClr val="000000"/>
              </a:solidFill>
              <a:latin typeface="Arial"/>
              <a:ea typeface="Arial"/>
              <a:cs typeface="Arial"/>
              <a:sym typeface="Arial"/>
            </a:endParaRPr>
          </a:p>
        </p:txBody>
      </p:sp>
      <p:sp>
        <p:nvSpPr>
          <p:cNvPr id="138" name="Google Shape;138;gbda57127ab_1_19"/>
          <p:cNvSpPr txBox="1">
            <a:spLocks noGrp="1"/>
          </p:cNvSpPr>
          <p:nvPr>
            <p:ph type="body" idx="1"/>
          </p:nvPr>
        </p:nvSpPr>
        <p:spPr>
          <a:xfrm>
            <a:off x="344389" y="1277840"/>
            <a:ext cx="11512500" cy="4672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00"/>
              </a:spcBef>
              <a:spcAft>
                <a:spcPts val="0"/>
              </a:spcAft>
              <a:buNone/>
            </a:pPr>
            <a:endParaRPr sz="2500" b="1"/>
          </a:p>
          <a:p>
            <a:pPr marL="457200" lvl="0" indent="0" algn="l" rtl="0">
              <a:lnSpc>
                <a:spcPct val="100000"/>
              </a:lnSpc>
              <a:spcBef>
                <a:spcPts val="500"/>
              </a:spcBef>
              <a:spcAft>
                <a:spcPts val="0"/>
              </a:spcAft>
              <a:buNone/>
            </a:pPr>
            <a:endParaRPr sz="2500" b="1"/>
          </a:p>
          <a:p>
            <a:pPr marL="0" lvl="0" indent="0" algn="l" rtl="0">
              <a:lnSpc>
                <a:spcPct val="100000"/>
              </a:lnSpc>
              <a:spcBef>
                <a:spcPts val="560"/>
              </a:spcBef>
              <a:spcAft>
                <a:spcPts val="0"/>
              </a:spcAft>
              <a:buClr>
                <a:schemeClr val="dk1"/>
              </a:buClr>
              <a:buSzPts val="2800"/>
              <a:buNone/>
            </a:pPr>
            <a:endParaRPr sz="2800"/>
          </a:p>
          <a:p>
            <a:pPr marL="0" lvl="0" indent="0" algn="l" rtl="0">
              <a:lnSpc>
                <a:spcPct val="100000"/>
              </a:lnSpc>
              <a:spcBef>
                <a:spcPts val="560"/>
              </a:spcBef>
              <a:spcAft>
                <a:spcPts val="0"/>
              </a:spcAft>
              <a:buClr>
                <a:schemeClr val="dk1"/>
              </a:buClr>
              <a:buSzPts val="2800"/>
              <a:buNone/>
            </a:pPr>
            <a:endParaRPr sz="28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graphicFrame>
        <p:nvGraphicFramePr>
          <p:cNvPr id="139" name="Google Shape;139;gbda57127ab_1_19"/>
          <p:cNvGraphicFramePr/>
          <p:nvPr/>
        </p:nvGraphicFramePr>
        <p:xfrm>
          <a:off x="-25" y="911875"/>
          <a:ext cx="12192000" cy="5102129"/>
        </p:xfrm>
        <a:graphic>
          <a:graphicData uri="http://schemas.openxmlformats.org/drawingml/2006/table">
            <a:tbl>
              <a:tblPr>
                <a:noFill/>
                <a:tableStyleId>{4092E824-382E-4633-9EC0-E60094747A27}</a:tableStyleId>
              </a:tblPr>
              <a:tblGrid>
                <a:gridCol w="690000">
                  <a:extLst>
                    <a:ext uri="{9D8B030D-6E8A-4147-A177-3AD203B41FA5}">
                      <a16:colId xmlns:a16="http://schemas.microsoft.com/office/drawing/2014/main" val="20000"/>
                    </a:ext>
                  </a:extLst>
                </a:gridCol>
                <a:gridCol w="1840600">
                  <a:extLst>
                    <a:ext uri="{9D8B030D-6E8A-4147-A177-3AD203B41FA5}">
                      <a16:colId xmlns:a16="http://schemas.microsoft.com/office/drawing/2014/main" val="20001"/>
                    </a:ext>
                  </a:extLst>
                </a:gridCol>
                <a:gridCol w="9661400">
                  <a:extLst>
                    <a:ext uri="{9D8B030D-6E8A-4147-A177-3AD203B41FA5}">
                      <a16:colId xmlns:a16="http://schemas.microsoft.com/office/drawing/2014/main" val="20002"/>
                    </a:ext>
                  </a:extLst>
                </a:gridCol>
              </a:tblGrid>
              <a:tr h="582000">
                <a:tc>
                  <a:txBody>
                    <a:bodyPr/>
                    <a:lstStyle/>
                    <a:p>
                      <a:pPr marL="0" lvl="0" indent="0" algn="l" rtl="0">
                        <a:spcBef>
                          <a:spcPts val="0"/>
                        </a:spcBef>
                        <a:spcAft>
                          <a:spcPts val="0"/>
                        </a:spcAft>
                        <a:buNone/>
                      </a:pPr>
                      <a:r>
                        <a:rPr lang="en-US" b="1">
                          <a:latin typeface="Verdana"/>
                          <a:ea typeface="Verdana"/>
                          <a:cs typeface="Verdana"/>
                          <a:sym typeface="Verdana"/>
                        </a:rPr>
                        <a:t>SMS</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STEP</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SMS TEXT</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extLst>
                  <a:ext uri="{0D108BD9-81ED-4DB2-BD59-A6C34878D82A}">
                    <a16:rowId xmlns:a16="http://schemas.microsoft.com/office/drawing/2014/main" val="10000"/>
                  </a:ext>
                </a:extLst>
              </a:tr>
              <a:tr h="2314325">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Successful EVDS Registration</a:t>
                      </a: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300">
                          <a:latin typeface="Verdana"/>
                          <a:ea typeface="Verdana"/>
                          <a:cs typeface="Verdana"/>
                          <a:sym typeface="Verdana"/>
                        </a:rPr>
                        <a:t>Dear [Name] you have successfully registered on the National Department of Health Electronic Vaccine Data System on [Date]. You will be contacted via SMS regarding next steps.</a:t>
                      </a:r>
                      <a:endParaRPr sz="1300">
                        <a:latin typeface="Verdana"/>
                        <a:ea typeface="Verdana"/>
                        <a:cs typeface="Verdana"/>
                        <a:sym typeface="Verdana"/>
                      </a:endParaRPr>
                    </a:p>
                    <a:p>
                      <a:pPr marL="0" lvl="0" indent="0" algn="l" rtl="0">
                        <a:lnSpc>
                          <a:spcPct val="115000"/>
                        </a:lnSpc>
                        <a:spcBef>
                          <a:spcPts val="0"/>
                        </a:spcBef>
                        <a:spcAft>
                          <a:spcPts val="0"/>
                        </a:spcAft>
                        <a:buNone/>
                      </a:pPr>
                      <a:endParaRPr sz="900">
                        <a:latin typeface="Verdana"/>
                        <a:ea typeface="Verdana"/>
                        <a:cs typeface="Verdana"/>
                        <a:sym typeface="Verdana"/>
                      </a:endParaRPr>
                    </a:p>
                    <a:p>
                      <a:pPr marL="0" lvl="0" indent="0" algn="l" rtl="0">
                        <a:lnSpc>
                          <a:spcPct val="115000"/>
                        </a:lnSpc>
                        <a:spcBef>
                          <a:spcPts val="0"/>
                        </a:spcBef>
                        <a:spcAft>
                          <a:spcPts val="0"/>
                        </a:spcAft>
                        <a:buNone/>
                      </a:pPr>
                      <a:r>
                        <a:rPr lang="en-US" sz="1300" b="1">
                          <a:latin typeface="Verdana"/>
                          <a:ea typeface="Verdana"/>
                          <a:cs typeface="Verdana"/>
                          <a:sym typeface="Verdana"/>
                        </a:rPr>
                        <a:t>OR </a:t>
                      </a:r>
                      <a:r>
                        <a:rPr lang="en-US" sz="1300">
                          <a:latin typeface="Verdana"/>
                          <a:ea typeface="Verdana"/>
                          <a:cs typeface="Verdana"/>
                          <a:sym typeface="Verdana"/>
                        </a:rPr>
                        <a:t>Dear [Name] you have been registered on the National Department of Health Electronic Vaccine Data System by [Organisation, e.g. Life Healthcare] on [Data e.g. 14-Feb-2021]. Contact your Data Administrator for more information.</a:t>
                      </a:r>
                      <a:endParaRPr sz="1300">
                        <a:latin typeface="Verdana"/>
                        <a:ea typeface="Verdana"/>
                        <a:cs typeface="Verdana"/>
                        <a:sym typeface="Verdana"/>
                      </a:endParaRPr>
                    </a:p>
                    <a:p>
                      <a:pPr marL="0" lvl="0" indent="0" algn="l" rtl="0">
                        <a:lnSpc>
                          <a:spcPct val="115000"/>
                        </a:lnSpc>
                        <a:spcBef>
                          <a:spcPts val="0"/>
                        </a:spcBef>
                        <a:spcAft>
                          <a:spcPts val="0"/>
                        </a:spcAft>
                        <a:buNone/>
                      </a:pPr>
                      <a:endParaRPr sz="900">
                        <a:latin typeface="Verdana"/>
                        <a:ea typeface="Verdana"/>
                        <a:cs typeface="Verdana"/>
                        <a:sym typeface="Verdana"/>
                      </a:endParaRPr>
                    </a:p>
                    <a:p>
                      <a:pPr marL="0" lvl="0" indent="0" algn="l" rtl="0">
                        <a:lnSpc>
                          <a:spcPct val="115000"/>
                        </a:lnSpc>
                        <a:spcBef>
                          <a:spcPts val="0"/>
                        </a:spcBef>
                        <a:spcAft>
                          <a:spcPts val="0"/>
                        </a:spcAft>
                        <a:buNone/>
                      </a:pPr>
                      <a:r>
                        <a:rPr lang="en-US" sz="1300" b="1" i="1">
                          <a:latin typeface="Verdana"/>
                          <a:ea typeface="Verdana"/>
                          <a:cs typeface="Verdana"/>
                          <a:sym typeface="Verdana"/>
                        </a:rPr>
                        <a:t>If you do not receive one of these, please ensure you have registered on th</a:t>
                      </a:r>
                      <a:r>
                        <a:rPr lang="en-US" sz="1300" b="1" i="1">
                          <a:solidFill>
                            <a:schemeClr val="dk1"/>
                          </a:solidFill>
                          <a:latin typeface="Verdana"/>
                          <a:ea typeface="Verdana"/>
                          <a:cs typeface="Verdana"/>
                          <a:sym typeface="Verdana"/>
                        </a:rPr>
                        <a:t>e</a:t>
                      </a:r>
                      <a:r>
                        <a:rPr lang="en-US" sz="1300" b="1" i="1">
                          <a:latin typeface="Verdana"/>
                          <a:ea typeface="Verdana"/>
                          <a:cs typeface="Verdana"/>
                          <a:sym typeface="Verdana"/>
                        </a:rPr>
                        <a:t> National Department of Health EVDS self registration system at </a:t>
                      </a:r>
                      <a:r>
                        <a:rPr lang="en-US" sz="1300" b="1" i="1" u="sng">
                          <a:solidFill>
                            <a:schemeClr val="hlink"/>
                          </a:solidFill>
                          <a:latin typeface="Verdana"/>
                          <a:ea typeface="Verdana"/>
                          <a:cs typeface="Verdana"/>
                          <a:sym typeface="Verdana"/>
                          <a:hlinkClick r:id="rId3"/>
                        </a:rPr>
                        <a:t>vaccine.enroll.health.za</a:t>
                      </a:r>
                      <a:r>
                        <a:rPr lang="en-US" sz="1300" b="1" i="1">
                          <a:latin typeface="Verdana"/>
                          <a:ea typeface="Verdana"/>
                          <a:cs typeface="Verdana"/>
                          <a:sym typeface="Verdana"/>
                        </a:rPr>
                        <a:t> </a:t>
                      </a:r>
                      <a:endParaRPr sz="1300" b="1" i="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153450">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Sisonke Program Invitation</a:t>
                      </a: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Clr>
                          <a:schemeClr val="dk1"/>
                        </a:buClr>
                        <a:buSzPts val="1100"/>
                        <a:buFont typeface="Arial"/>
                        <a:buNone/>
                      </a:pPr>
                      <a:r>
                        <a:rPr lang="en-US" sz="1300">
                          <a:latin typeface="Verdana"/>
                          <a:ea typeface="Verdana"/>
                          <a:cs typeface="Verdana"/>
                          <a:sym typeface="Verdana"/>
                        </a:rPr>
                        <a:t>Dear [Name] Thank you for registering for the Vaccine roll out. HCWs are invited to join the J&amp;J Sisonke Vaccine Study. This vaccine is approved to continue in the Study. To proceed and give consent, go to </a:t>
                      </a:r>
                      <a:r>
                        <a:rPr lang="en-US" sz="1300" u="sng">
                          <a:solidFill>
                            <a:schemeClr val="hlink"/>
                          </a:solidFill>
                          <a:latin typeface="Verdana"/>
                          <a:ea typeface="Verdana"/>
                          <a:cs typeface="Verdana"/>
                          <a:sym typeface="Verdana"/>
                          <a:hlinkClick r:id="rId4"/>
                        </a:rPr>
                        <a:t>https://sisonke.samrc.ac.za</a:t>
                      </a:r>
                      <a:r>
                        <a:rPr lang="en-US" sz="1300">
                          <a:latin typeface="Verdana"/>
                          <a:ea typeface="Verdana"/>
                          <a:cs typeface="Verdana"/>
                          <a:sym typeface="Verdana"/>
                        </a:rPr>
                        <a:t> Once you have consented a Vaccination Voucher will be issued for you to attend the closest Vaccine Site.</a:t>
                      </a:r>
                      <a:endParaRPr sz="17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300" b="1" i="1">
                          <a:solidFill>
                            <a:schemeClr val="dk1"/>
                          </a:solidFill>
                          <a:latin typeface="Verdana"/>
                          <a:ea typeface="Verdana"/>
                          <a:cs typeface="Verdana"/>
                          <a:sym typeface="Verdana"/>
                        </a:rPr>
                        <a:t>If you do not receive this (after having registered on the EVDS) it means you are currently not eligible for the Sisonke Program. As soon as this changes you will automatically receive an invitation by SMS, and your ID/Passport will be known to the Sisonke Program.</a:t>
                      </a:r>
                      <a:endParaRPr sz="1300" b="1" i="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140" name="Google Shape;140;gbda57127ab_1_19"/>
          <p:cNvSpPr/>
          <p:nvPr/>
        </p:nvSpPr>
        <p:spPr>
          <a:xfrm>
            <a:off x="100975" y="2249725"/>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sz="2800" b="1">
              <a:solidFill>
                <a:schemeClr val="lt1"/>
              </a:solidFill>
              <a:latin typeface="Calibri"/>
              <a:ea typeface="Calibri"/>
              <a:cs typeface="Calibri"/>
              <a:sym typeface="Calibri"/>
            </a:endParaRPr>
          </a:p>
        </p:txBody>
      </p:sp>
      <p:sp>
        <p:nvSpPr>
          <p:cNvPr id="141" name="Google Shape;141;gbda57127ab_1_19"/>
          <p:cNvSpPr/>
          <p:nvPr/>
        </p:nvSpPr>
        <p:spPr>
          <a:xfrm>
            <a:off x="98725" y="4526375"/>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sz="2800" b="1">
              <a:solidFill>
                <a:schemeClr val="lt1"/>
              </a:solidFill>
              <a:latin typeface="Calibri"/>
              <a:ea typeface="Calibri"/>
              <a:cs typeface="Calibri"/>
              <a:sym typeface="Calibri"/>
            </a:endParaRPr>
          </a:p>
        </p:txBody>
      </p:sp>
      <p:pic>
        <p:nvPicPr>
          <p:cNvPr id="142" name="Google Shape;142;gbda57127ab_1_19"/>
          <p:cNvPicPr preferRelativeResize="0"/>
          <p:nvPr/>
        </p:nvPicPr>
        <p:blipFill rotWithShape="1">
          <a:blip r:embed="rId5">
            <a:alphaModFix/>
          </a:blip>
          <a:srcRect t="9256" b="9256"/>
          <a:stretch/>
        </p:blipFill>
        <p:spPr>
          <a:xfrm>
            <a:off x="780977" y="4929850"/>
            <a:ext cx="1124726" cy="654051"/>
          </a:xfrm>
          <a:prstGeom prst="rect">
            <a:avLst/>
          </a:prstGeom>
          <a:noFill/>
          <a:ln>
            <a:noFill/>
          </a:ln>
        </p:spPr>
      </p:pic>
      <p:pic>
        <p:nvPicPr>
          <p:cNvPr id="143" name="Google Shape;143;gbda57127ab_1_19"/>
          <p:cNvPicPr preferRelativeResize="0"/>
          <p:nvPr/>
        </p:nvPicPr>
        <p:blipFill>
          <a:blip r:embed="rId6">
            <a:alphaModFix/>
          </a:blip>
          <a:stretch>
            <a:fillRect/>
          </a:stretch>
        </p:blipFill>
        <p:spPr>
          <a:xfrm>
            <a:off x="780975" y="2601450"/>
            <a:ext cx="1656280" cy="49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da57127ab_3_0"/>
          <p:cNvSpPr txBox="1"/>
          <p:nvPr/>
        </p:nvSpPr>
        <p:spPr>
          <a:xfrm>
            <a:off x="497187" y="0"/>
            <a:ext cx="114078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Summary of SMSes a Sisonke vaccinee will receive </a:t>
            </a:r>
            <a:endParaRPr sz="1400" b="0" i="0" u="none" strike="noStrike" cap="none">
              <a:solidFill>
                <a:srgbClr val="000000"/>
              </a:solidFill>
              <a:latin typeface="Arial"/>
              <a:ea typeface="Arial"/>
              <a:cs typeface="Arial"/>
              <a:sym typeface="Arial"/>
            </a:endParaRPr>
          </a:p>
        </p:txBody>
      </p:sp>
      <p:sp>
        <p:nvSpPr>
          <p:cNvPr id="149" name="Google Shape;149;gbda57127ab_3_0"/>
          <p:cNvSpPr txBox="1">
            <a:spLocks noGrp="1"/>
          </p:cNvSpPr>
          <p:nvPr>
            <p:ph type="body" idx="1"/>
          </p:nvPr>
        </p:nvSpPr>
        <p:spPr>
          <a:xfrm>
            <a:off x="344389" y="1277840"/>
            <a:ext cx="11512500" cy="4672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00"/>
              </a:spcBef>
              <a:spcAft>
                <a:spcPts val="0"/>
              </a:spcAft>
              <a:buNone/>
            </a:pPr>
            <a:endParaRPr sz="2500" b="1"/>
          </a:p>
          <a:p>
            <a:pPr marL="457200" lvl="0" indent="0" algn="l" rtl="0">
              <a:lnSpc>
                <a:spcPct val="100000"/>
              </a:lnSpc>
              <a:spcBef>
                <a:spcPts val="500"/>
              </a:spcBef>
              <a:spcAft>
                <a:spcPts val="0"/>
              </a:spcAft>
              <a:buNone/>
            </a:pPr>
            <a:endParaRPr sz="2500" b="1"/>
          </a:p>
          <a:p>
            <a:pPr marL="0" lvl="0" indent="0" algn="l" rtl="0">
              <a:lnSpc>
                <a:spcPct val="100000"/>
              </a:lnSpc>
              <a:spcBef>
                <a:spcPts val="560"/>
              </a:spcBef>
              <a:spcAft>
                <a:spcPts val="0"/>
              </a:spcAft>
              <a:buClr>
                <a:schemeClr val="dk1"/>
              </a:buClr>
              <a:buSzPts val="2800"/>
              <a:buNone/>
            </a:pPr>
            <a:endParaRPr sz="2800"/>
          </a:p>
          <a:p>
            <a:pPr marL="0" lvl="0" indent="0" algn="l" rtl="0">
              <a:lnSpc>
                <a:spcPct val="100000"/>
              </a:lnSpc>
              <a:spcBef>
                <a:spcPts val="560"/>
              </a:spcBef>
              <a:spcAft>
                <a:spcPts val="0"/>
              </a:spcAft>
              <a:buClr>
                <a:schemeClr val="dk1"/>
              </a:buClr>
              <a:buSzPts val="2800"/>
              <a:buNone/>
            </a:pPr>
            <a:endParaRPr sz="28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graphicFrame>
        <p:nvGraphicFramePr>
          <p:cNvPr id="150" name="Google Shape;150;gbda57127ab_3_0"/>
          <p:cNvGraphicFramePr/>
          <p:nvPr/>
        </p:nvGraphicFramePr>
        <p:xfrm>
          <a:off x="4650" y="1021450"/>
          <a:ext cx="12192000" cy="4928500"/>
        </p:xfrm>
        <a:graphic>
          <a:graphicData uri="http://schemas.openxmlformats.org/drawingml/2006/table">
            <a:tbl>
              <a:tblPr>
                <a:noFill/>
                <a:tableStyleId>{4092E824-382E-4633-9EC0-E60094747A27}</a:tableStyleId>
              </a:tblPr>
              <a:tblGrid>
                <a:gridCol w="690000">
                  <a:extLst>
                    <a:ext uri="{9D8B030D-6E8A-4147-A177-3AD203B41FA5}">
                      <a16:colId xmlns:a16="http://schemas.microsoft.com/office/drawing/2014/main" val="20000"/>
                    </a:ext>
                  </a:extLst>
                </a:gridCol>
                <a:gridCol w="1857525">
                  <a:extLst>
                    <a:ext uri="{9D8B030D-6E8A-4147-A177-3AD203B41FA5}">
                      <a16:colId xmlns:a16="http://schemas.microsoft.com/office/drawing/2014/main" val="20001"/>
                    </a:ext>
                  </a:extLst>
                </a:gridCol>
                <a:gridCol w="9644475">
                  <a:extLst>
                    <a:ext uri="{9D8B030D-6E8A-4147-A177-3AD203B41FA5}">
                      <a16:colId xmlns:a16="http://schemas.microsoft.com/office/drawing/2014/main" val="20002"/>
                    </a:ext>
                  </a:extLst>
                </a:gridCol>
              </a:tblGrid>
              <a:tr h="580100">
                <a:tc>
                  <a:txBody>
                    <a:bodyPr/>
                    <a:lstStyle/>
                    <a:p>
                      <a:pPr marL="0" lvl="0" indent="0" algn="l" rtl="0">
                        <a:spcBef>
                          <a:spcPts val="0"/>
                        </a:spcBef>
                        <a:spcAft>
                          <a:spcPts val="0"/>
                        </a:spcAft>
                        <a:buNone/>
                      </a:pPr>
                      <a:r>
                        <a:rPr lang="en-US" b="1">
                          <a:latin typeface="Verdana"/>
                          <a:ea typeface="Verdana"/>
                          <a:cs typeface="Verdana"/>
                          <a:sym typeface="Verdana"/>
                        </a:rPr>
                        <a:t>SMS</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STEP</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SMS TEXT</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extLst>
                  <a:ext uri="{0D108BD9-81ED-4DB2-BD59-A6C34878D82A}">
                    <a16:rowId xmlns:a16="http://schemas.microsoft.com/office/drawing/2014/main" val="10000"/>
                  </a:ext>
                </a:extLst>
              </a:tr>
              <a:tr h="2721425">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b="1">
                          <a:latin typeface="Verdana"/>
                          <a:ea typeface="Verdana"/>
                          <a:cs typeface="Verdana"/>
                          <a:sym typeface="Verdana"/>
                        </a:rPr>
                        <a:t>Confirmation of successful Sisonke registration</a:t>
                      </a: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Dear [Name], you have enrolled into the [Vaccine Programme] and will be welcomed at [Vaccine Site]. Your voucher [Voucher Code] along with your ID/passport, Health Facility Employment card or proof of Health Professional Statutory Council registration are required at the vaccination site. You will be informed of your date and time for vaccination.</a:t>
                      </a:r>
                      <a:endParaRPr sz="13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300" b="1" i="1">
                          <a:solidFill>
                            <a:schemeClr val="dk1"/>
                          </a:solidFill>
                          <a:latin typeface="Verdana"/>
                          <a:ea typeface="Verdana"/>
                          <a:cs typeface="Verdana"/>
                          <a:sym typeface="Verdana"/>
                        </a:rPr>
                        <a:t>If you do not receive this you have not completed the eConsent process.</a:t>
                      </a:r>
                      <a:endParaRPr sz="1300"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300" b="1">
                          <a:solidFill>
                            <a:srgbClr val="4B3991"/>
                          </a:solidFill>
                          <a:latin typeface="Verdana"/>
                          <a:ea typeface="Verdana"/>
                          <a:cs typeface="Verdana"/>
                          <a:sym typeface="Verdana"/>
                        </a:rPr>
                        <a:t>Once you receive your voucher you can proceed to the vaccination process. Note: The vaccinator will ask you additional health related questions that may still preclude you from proceeding with vaccination. </a:t>
                      </a:r>
                      <a:endParaRPr sz="1300" b="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626975">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b="1">
                          <a:latin typeface="Verdana"/>
                          <a:ea typeface="Verdana"/>
                          <a:cs typeface="Verdana"/>
                          <a:sym typeface="Verdana"/>
                        </a:rPr>
                        <a:t>Confirmation of Vaccination</a:t>
                      </a: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Dear [Name], you have received your vaccine on [DD/MM/YY] at [Site Name]. Your proof of vaccination code is [Vaccination Proof Code]. Please keep this code in a safe place, should you be required to verify your vaccination status.</a:t>
                      </a:r>
                      <a:endParaRPr sz="13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300" b="1">
                          <a:solidFill>
                            <a:schemeClr val="dk1"/>
                          </a:solidFill>
                          <a:latin typeface="Verdana"/>
                          <a:ea typeface="Verdana"/>
                          <a:cs typeface="Verdana"/>
                          <a:sym typeface="Verdana"/>
                        </a:rPr>
                        <a:t>This is the SMS you will receive after your vaccination is completed. There may be a delay, depending on the operational processes followed on-site. </a:t>
                      </a:r>
                      <a:endParaRPr sz="1300" b="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pic>
        <p:nvPicPr>
          <p:cNvPr id="151" name="Google Shape;151;gbda57127ab_3_0"/>
          <p:cNvPicPr preferRelativeResize="0"/>
          <p:nvPr/>
        </p:nvPicPr>
        <p:blipFill rotWithShape="1">
          <a:blip r:embed="rId3">
            <a:alphaModFix/>
          </a:blip>
          <a:srcRect t="9256" b="9256"/>
          <a:stretch/>
        </p:blipFill>
        <p:spPr>
          <a:xfrm>
            <a:off x="780977" y="3177250"/>
            <a:ext cx="1124726" cy="654051"/>
          </a:xfrm>
          <a:prstGeom prst="rect">
            <a:avLst/>
          </a:prstGeom>
          <a:noFill/>
          <a:ln>
            <a:noFill/>
          </a:ln>
        </p:spPr>
      </p:pic>
      <p:sp>
        <p:nvSpPr>
          <p:cNvPr id="152" name="Google Shape;152;gbda57127ab_3_0"/>
          <p:cNvSpPr/>
          <p:nvPr/>
        </p:nvSpPr>
        <p:spPr>
          <a:xfrm>
            <a:off x="98721" y="4815371"/>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sz="2800" b="1">
              <a:solidFill>
                <a:schemeClr val="lt1"/>
              </a:solidFill>
              <a:latin typeface="Calibri"/>
              <a:ea typeface="Calibri"/>
              <a:cs typeface="Calibri"/>
              <a:sym typeface="Calibri"/>
            </a:endParaRPr>
          </a:p>
        </p:txBody>
      </p:sp>
      <p:sp>
        <p:nvSpPr>
          <p:cNvPr id="153" name="Google Shape;153;gbda57127ab_3_0"/>
          <p:cNvSpPr/>
          <p:nvPr/>
        </p:nvSpPr>
        <p:spPr>
          <a:xfrm>
            <a:off x="112725" y="2692300"/>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sz="2800" b="1">
              <a:solidFill>
                <a:schemeClr val="lt1"/>
              </a:solidFill>
              <a:latin typeface="Calibri"/>
              <a:ea typeface="Calibri"/>
              <a:cs typeface="Calibri"/>
              <a:sym typeface="Calibri"/>
            </a:endParaRPr>
          </a:p>
        </p:txBody>
      </p:sp>
      <p:pic>
        <p:nvPicPr>
          <p:cNvPr id="154" name="Google Shape;154;gbda57127ab_3_0"/>
          <p:cNvPicPr preferRelativeResize="0"/>
          <p:nvPr/>
        </p:nvPicPr>
        <p:blipFill>
          <a:blip r:embed="rId4">
            <a:alphaModFix/>
          </a:blip>
          <a:stretch>
            <a:fillRect/>
          </a:stretch>
        </p:blipFill>
        <p:spPr>
          <a:xfrm>
            <a:off x="802375" y="5223750"/>
            <a:ext cx="1656280" cy="497700"/>
          </a:xfrm>
          <a:prstGeom prst="rect">
            <a:avLst/>
          </a:prstGeom>
          <a:noFill/>
          <a:ln>
            <a:noFill/>
          </a:ln>
        </p:spPr>
      </p:pic>
      <p:sp>
        <p:nvSpPr>
          <p:cNvPr id="155" name="Google Shape;155;gbda57127ab_3_0"/>
          <p:cNvSpPr txBox="1"/>
          <p:nvPr/>
        </p:nvSpPr>
        <p:spPr>
          <a:xfrm>
            <a:off x="36525" y="4039525"/>
            <a:ext cx="12192000" cy="384900"/>
          </a:xfrm>
          <a:prstGeom prst="rect">
            <a:avLst/>
          </a:prstGeom>
          <a:solidFill>
            <a:srgbClr val="9E9E9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i="1">
                <a:solidFill>
                  <a:schemeClr val="dk1"/>
                </a:solidFill>
                <a:latin typeface="Verdana"/>
                <a:ea typeface="Verdana"/>
                <a:cs typeface="Verdana"/>
                <a:sym typeface="Verdana"/>
              </a:rPr>
              <a:t>A Scheduling SMS indicating place, date and time of vaccination may also be received, depending on the vaccination site process</a:t>
            </a:r>
            <a:endParaRPr sz="1300" b="1" i="1">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bdf0ed767c_2_1"/>
          <p:cNvSpPr txBox="1"/>
          <p:nvPr/>
        </p:nvSpPr>
        <p:spPr>
          <a:xfrm>
            <a:off x="497187" y="0"/>
            <a:ext cx="114078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Summary of SMSes a Sisonke vaccinee will receive </a:t>
            </a:r>
            <a:endParaRPr sz="1400" b="0" i="0" u="none" strike="noStrike" cap="none">
              <a:solidFill>
                <a:srgbClr val="000000"/>
              </a:solidFill>
              <a:latin typeface="Arial"/>
              <a:ea typeface="Arial"/>
              <a:cs typeface="Arial"/>
              <a:sym typeface="Arial"/>
            </a:endParaRPr>
          </a:p>
        </p:txBody>
      </p:sp>
      <p:sp>
        <p:nvSpPr>
          <p:cNvPr id="161" name="Google Shape;161;gbdf0ed767c_2_1"/>
          <p:cNvSpPr txBox="1">
            <a:spLocks noGrp="1"/>
          </p:cNvSpPr>
          <p:nvPr>
            <p:ph type="body" idx="1"/>
          </p:nvPr>
        </p:nvSpPr>
        <p:spPr>
          <a:xfrm>
            <a:off x="344389" y="1277840"/>
            <a:ext cx="11512500" cy="4672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00"/>
              </a:spcBef>
              <a:spcAft>
                <a:spcPts val="0"/>
              </a:spcAft>
              <a:buNone/>
            </a:pPr>
            <a:endParaRPr sz="2500" b="1"/>
          </a:p>
          <a:p>
            <a:pPr marL="457200" lvl="0" indent="0" algn="l" rtl="0">
              <a:lnSpc>
                <a:spcPct val="100000"/>
              </a:lnSpc>
              <a:spcBef>
                <a:spcPts val="500"/>
              </a:spcBef>
              <a:spcAft>
                <a:spcPts val="0"/>
              </a:spcAft>
              <a:buNone/>
            </a:pPr>
            <a:endParaRPr sz="2500" b="1"/>
          </a:p>
          <a:p>
            <a:pPr marL="0" lvl="0" indent="0" algn="l" rtl="0">
              <a:lnSpc>
                <a:spcPct val="100000"/>
              </a:lnSpc>
              <a:spcBef>
                <a:spcPts val="560"/>
              </a:spcBef>
              <a:spcAft>
                <a:spcPts val="0"/>
              </a:spcAft>
              <a:buClr>
                <a:schemeClr val="dk1"/>
              </a:buClr>
              <a:buSzPts val="2800"/>
              <a:buNone/>
            </a:pPr>
            <a:endParaRPr sz="2800"/>
          </a:p>
          <a:p>
            <a:pPr marL="0" lvl="0" indent="0" algn="l" rtl="0">
              <a:lnSpc>
                <a:spcPct val="100000"/>
              </a:lnSpc>
              <a:spcBef>
                <a:spcPts val="560"/>
              </a:spcBef>
              <a:spcAft>
                <a:spcPts val="0"/>
              </a:spcAft>
              <a:buClr>
                <a:schemeClr val="dk1"/>
              </a:buClr>
              <a:buSzPts val="2800"/>
              <a:buNone/>
            </a:pPr>
            <a:endParaRPr sz="28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graphicFrame>
        <p:nvGraphicFramePr>
          <p:cNvPr id="162" name="Google Shape;162;gbdf0ed767c_2_1"/>
          <p:cNvGraphicFramePr/>
          <p:nvPr/>
        </p:nvGraphicFramePr>
        <p:xfrm>
          <a:off x="4650" y="1026650"/>
          <a:ext cx="12192000" cy="4923300"/>
        </p:xfrm>
        <a:graphic>
          <a:graphicData uri="http://schemas.openxmlformats.org/drawingml/2006/table">
            <a:tbl>
              <a:tblPr>
                <a:noFill/>
                <a:tableStyleId>{4092E824-382E-4633-9EC0-E60094747A27}</a:tableStyleId>
              </a:tblPr>
              <a:tblGrid>
                <a:gridCol w="690000">
                  <a:extLst>
                    <a:ext uri="{9D8B030D-6E8A-4147-A177-3AD203B41FA5}">
                      <a16:colId xmlns:a16="http://schemas.microsoft.com/office/drawing/2014/main" val="20000"/>
                    </a:ext>
                  </a:extLst>
                </a:gridCol>
                <a:gridCol w="1845000">
                  <a:extLst>
                    <a:ext uri="{9D8B030D-6E8A-4147-A177-3AD203B41FA5}">
                      <a16:colId xmlns:a16="http://schemas.microsoft.com/office/drawing/2014/main" val="20001"/>
                    </a:ext>
                  </a:extLst>
                </a:gridCol>
                <a:gridCol w="9657000">
                  <a:extLst>
                    <a:ext uri="{9D8B030D-6E8A-4147-A177-3AD203B41FA5}">
                      <a16:colId xmlns:a16="http://schemas.microsoft.com/office/drawing/2014/main" val="20002"/>
                    </a:ext>
                  </a:extLst>
                </a:gridCol>
              </a:tblGrid>
              <a:tr h="602425">
                <a:tc>
                  <a:txBody>
                    <a:bodyPr/>
                    <a:lstStyle/>
                    <a:p>
                      <a:pPr marL="0" lvl="0" indent="0" algn="l" rtl="0">
                        <a:spcBef>
                          <a:spcPts val="0"/>
                        </a:spcBef>
                        <a:spcAft>
                          <a:spcPts val="0"/>
                        </a:spcAft>
                        <a:buNone/>
                      </a:pPr>
                      <a:r>
                        <a:rPr lang="en-US" b="1">
                          <a:latin typeface="Verdana"/>
                          <a:ea typeface="Verdana"/>
                          <a:cs typeface="Verdana"/>
                          <a:sym typeface="Verdana"/>
                        </a:rPr>
                        <a:t>SMS</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STEP</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SMS TEXT</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extLst>
                  <a:ext uri="{0D108BD9-81ED-4DB2-BD59-A6C34878D82A}">
                    <a16:rowId xmlns:a16="http://schemas.microsoft.com/office/drawing/2014/main" val="10000"/>
                  </a:ext>
                </a:extLst>
              </a:tr>
              <a:tr h="1787100">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b="1">
                          <a:solidFill>
                            <a:schemeClr val="dk1"/>
                          </a:solidFill>
                          <a:latin typeface="Verdana"/>
                          <a:ea typeface="Verdana"/>
                          <a:cs typeface="Verdana"/>
                          <a:sym typeface="Verdana"/>
                        </a:rPr>
                        <a:t>Self-Monitoring and Reporting </a:t>
                      </a:r>
                      <a:r>
                        <a:rPr lang="en-US" b="1">
                          <a:latin typeface="Verdana"/>
                          <a:ea typeface="Verdana"/>
                          <a:cs typeface="Verdana"/>
                          <a:sym typeface="Verdana"/>
                        </a:rPr>
                        <a:t> 1/2</a:t>
                      </a:r>
                      <a:endParaRPr b="1">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Your safety is important. Should you experience an adverse event or any illness including symptoms of or confirmed COVID-19, Report to Sisonke via the weblink: </a:t>
                      </a:r>
                      <a:r>
                        <a:rPr lang="en-US" u="sng">
                          <a:solidFill>
                            <a:schemeClr val="hlink"/>
                          </a:solidFill>
                          <a:latin typeface="Verdana"/>
                          <a:ea typeface="Verdana"/>
                          <a:cs typeface="Verdana"/>
                          <a:sym typeface="Verdana"/>
                          <a:hlinkClick r:id="rId3"/>
                        </a:rPr>
                        <a:t>https://is.gd/sisonke_ae</a:t>
                      </a:r>
                      <a:r>
                        <a:rPr lang="en-US">
                          <a:solidFill>
                            <a:schemeClr val="dk1"/>
                          </a:solidFill>
                          <a:latin typeface="Verdana"/>
                          <a:ea typeface="Verdana"/>
                          <a:cs typeface="Verdana"/>
                          <a:sym typeface="Verdana"/>
                        </a:rPr>
                        <a:t> or contact the Sisonke Safety-Desk: 0800-014-956 or email: </a:t>
                      </a:r>
                      <a:r>
                        <a:rPr lang="en-US" u="sng">
                          <a:solidFill>
                            <a:schemeClr val="hlink"/>
                          </a:solidFill>
                          <a:latin typeface="Verdana"/>
                          <a:ea typeface="Verdana"/>
                          <a:cs typeface="Verdana"/>
                          <a:sym typeface="Verdana"/>
                          <a:hlinkClick r:id="rId4"/>
                        </a:rPr>
                        <a:t>vtn.rml@hvtn.org</a:t>
                      </a:r>
                      <a:r>
                        <a:rPr lang="en-US">
                          <a:solidFill>
                            <a:schemeClr val="dk1"/>
                          </a:solidFill>
                          <a:latin typeface="Verdana"/>
                          <a:ea typeface="Verdana"/>
                          <a:cs typeface="Verdana"/>
                          <a:sym typeface="Verdana"/>
                        </a:rPr>
                        <a:t>. Also report to Sisonke in the event of a severe headache, abdominal or limb pain.</a:t>
                      </a:r>
                      <a:endParaRPr sz="13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300" b="1">
                          <a:solidFill>
                            <a:schemeClr val="dk1"/>
                          </a:solidFill>
                          <a:latin typeface="Verdana"/>
                          <a:ea typeface="Verdana"/>
                          <a:cs typeface="Verdana"/>
                          <a:sym typeface="Verdana"/>
                        </a:rPr>
                        <a:t>This SMS will be received shortly after vaccination is completed.</a:t>
                      </a:r>
                      <a:endParaRPr sz="1300"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533775">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b="1">
                          <a:solidFill>
                            <a:schemeClr val="dk1"/>
                          </a:solidFill>
                          <a:latin typeface="Verdana"/>
                          <a:ea typeface="Verdana"/>
                          <a:cs typeface="Verdana"/>
                          <a:sym typeface="Verdana"/>
                        </a:rPr>
                        <a:t>Self-Monitoring and Reporting</a:t>
                      </a:r>
                      <a:r>
                        <a:rPr lang="en-US" b="1">
                          <a:latin typeface="Verdana"/>
                          <a:ea typeface="Verdana"/>
                          <a:cs typeface="Verdana"/>
                          <a:sym typeface="Verdana"/>
                        </a:rPr>
                        <a:t> 2/2</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Common symptoms after vaccination include pain, swelling and redness at the injection site, fever, headache, tiredness and other flu-like symptoms. These symptoms usually last 1-2 days. In the event of these symptoms, or any illness (including symptoms of or confirmed COVID-19, severe headache, abdominal or limb pain), Report to Sisonke via the weblink: </a:t>
                      </a:r>
                      <a:r>
                        <a:rPr lang="en-US" u="sng">
                          <a:solidFill>
                            <a:schemeClr val="hlink"/>
                          </a:solidFill>
                          <a:latin typeface="Verdana"/>
                          <a:ea typeface="Verdana"/>
                          <a:cs typeface="Verdana"/>
                          <a:sym typeface="Verdana"/>
                          <a:hlinkClick r:id="rId3"/>
                        </a:rPr>
                        <a:t>https://is.gd/sisonke_ae</a:t>
                      </a:r>
                      <a:r>
                        <a:rPr lang="en-US">
                          <a:solidFill>
                            <a:schemeClr val="dk1"/>
                          </a:solidFill>
                          <a:latin typeface="Verdana"/>
                          <a:ea typeface="Verdana"/>
                          <a:cs typeface="Verdana"/>
                          <a:sym typeface="Verdana"/>
                        </a:rPr>
                        <a:t> or contact the Sisonke Safety-Desk: 0800-014-956 or email: </a:t>
                      </a:r>
                      <a:r>
                        <a:rPr lang="en-US" u="sng">
                          <a:solidFill>
                            <a:schemeClr val="hlink"/>
                          </a:solidFill>
                          <a:latin typeface="Verdana"/>
                          <a:ea typeface="Verdana"/>
                          <a:cs typeface="Verdana"/>
                          <a:sym typeface="Verdana"/>
                          <a:hlinkClick r:id="rId4"/>
                        </a:rPr>
                        <a:t>vtn.rml@hvtn.org</a:t>
                      </a:r>
                      <a:r>
                        <a:rPr lang="en-US">
                          <a:solidFill>
                            <a:schemeClr val="dk1"/>
                          </a:solidFill>
                          <a:latin typeface="Verdana"/>
                          <a:ea typeface="Verdana"/>
                          <a:cs typeface="Verdana"/>
                          <a:sym typeface="Verdana"/>
                        </a:rPr>
                        <a:t>.</a:t>
                      </a:r>
                      <a:endParaRPr>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300" b="1">
                          <a:solidFill>
                            <a:schemeClr val="dk1"/>
                          </a:solidFill>
                          <a:latin typeface="Verdana"/>
                          <a:ea typeface="Verdana"/>
                          <a:cs typeface="Verdana"/>
                          <a:sym typeface="Verdana"/>
                        </a:rPr>
                        <a:t>This SMS will be received shortly after vaccination is completed.</a:t>
                      </a:r>
                      <a:endParaRPr sz="1300" b="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163" name="Google Shape;163;gbdf0ed767c_2_1"/>
          <p:cNvSpPr/>
          <p:nvPr/>
        </p:nvSpPr>
        <p:spPr>
          <a:xfrm>
            <a:off x="98721" y="4402346"/>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sz="2800" b="1">
              <a:solidFill>
                <a:schemeClr val="lt1"/>
              </a:solidFill>
              <a:latin typeface="Calibri"/>
              <a:ea typeface="Calibri"/>
              <a:cs typeface="Calibri"/>
              <a:sym typeface="Calibri"/>
            </a:endParaRPr>
          </a:p>
        </p:txBody>
      </p:sp>
      <p:sp>
        <p:nvSpPr>
          <p:cNvPr id="164" name="Google Shape;164;gbdf0ed767c_2_1"/>
          <p:cNvSpPr/>
          <p:nvPr/>
        </p:nvSpPr>
        <p:spPr>
          <a:xfrm>
            <a:off x="112725" y="2387500"/>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sz="2800" b="1">
              <a:solidFill>
                <a:schemeClr val="lt1"/>
              </a:solidFill>
              <a:latin typeface="Calibri"/>
              <a:ea typeface="Calibri"/>
              <a:cs typeface="Calibri"/>
              <a:sym typeface="Calibri"/>
            </a:endParaRPr>
          </a:p>
        </p:txBody>
      </p:sp>
      <p:pic>
        <p:nvPicPr>
          <p:cNvPr id="165" name="Google Shape;165;gbdf0ed767c_2_1"/>
          <p:cNvPicPr preferRelativeResize="0"/>
          <p:nvPr/>
        </p:nvPicPr>
        <p:blipFill rotWithShape="1">
          <a:blip r:embed="rId5">
            <a:alphaModFix/>
          </a:blip>
          <a:srcRect t="9256" b="9256"/>
          <a:stretch/>
        </p:blipFill>
        <p:spPr>
          <a:xfrm>
            <a:off x="794490" y="3112600"/>
            <a:ext cx="1124726" cy="654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33dd999a7_0_26"/>
          <p:cNvSpPr txBox="1"/>
          <p:nvPr/>
        </p:nvSpPr>
        <p:spPr>
          <a:xfrm>
            <a:off x="497187" y="0"/>
            <a:ext cx="11407800"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1">
                <a:solidFill>
                  <a:schemeClr val="lt1"/>
                </a:solidFill>
                <a:latin typeface="Calibri"/>
                <a:ea typeface="Calibri"/>
                <a:cs typeface="Calibri"/>
                <a:sym typeface="Calibri"/>
              </a:rPr>
              <a:t>Summary of SMSes a Sisonke vaccinee will receive </a:t>
            </a:r>
            <a:endParaRPr sz="1400" b="0" i="0" u="none" strike="noStrike" cap="none">
              <a:solidFill>
                <a:srgbClr val="000000"/>
              </a:solidFill>
              <a:latin typeface="Arial"/>
              <a:ea typeface="Arial"/>
              <a:cs typeface="Arial"/>
              <a:sym typeface="Arial"/>
            </a:endParaRPr>
          </a:p>
        </p:txBody>
      </p:sp>
      <p:sp>
        <p:nvSpPr>
          <p:cNvPr id="171" name="Google Shape;171;gd33dd999a7_0_26"/>
          <p:cNvSpPr txBox="1">
            <a:spLocks noGrp="1"/>
          </p:cNvSpPr>
          <p:nvPr>
            <p:ph type="body" idx="1"/>
          </p:nvPr>
        </p:nvSpPr>
        <p:spPr>
          <a:xfrm>
            <a:off x="344389" y="1277840"/>
            <a:ext cx="11512500" cy="4672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00"/>
              </a:spcBef>
              <a:spcAft>
                <a:spcPts val="0"/>
              </a:spcAft>
              <a:buNone/>
            </a:pPr>
            <a:endParaRPr sz="2500" b="1"/>
          </a:p>
          <a:p>
            <a:pPr marL="457200" lvl="0" indent="0" algn="l" rtl="0">
              <a:lnSpc>
                <a:spcPct val="100000"/>
              </a:lnSpc>
              <a:spcBef>
                <a:spcPts val="500"/>
              </a:spcBef>
              <a:spcAft>
                <a:spcPts val="0"/>
              </a:spcAft>
              <a:buNone/>
            </a:pPr>
            <a:endParaRPr sz="2500" b="1"/>
          </a:p>
          <a:p>
            <a:pPr marL="0" lvl="0" indent="0" algn="l" rtl="0">
              <a:lnSpc>
                <a:spcPct val="100000"/>
              </a:lnSpc>
              <a:spcBef>
                <a:spcPts val="560"/>
              </a:spcBef>
              <a:spcAft>
                <a:spcPts val="0"/>
              </a:spcAft>
              <a:buClr>
                <a:schemeClr val="dk1"/>
              </a:buClr>
              <a:buSzPts val="2800"/>
              <a:buNone/>
            </a:pPr>
            <a:endParaRPr sz="2800"/>
          </a:p>
          <a:p>
            <a:pPr marL="0" lvl="0" indent="0" algn="l" rtl="0">
              <a:lnSpc>
                <a:spcPct val="100000"/>
              </a:lnSpc>
              <a:spcBef>
                <a:spcPts val="560"/>
              </a:spcBef>
              <a:spcAft>
                <a:spcPts val="0"/>
              </a:spcAft>
              <a:buClr>
                <a:schemeClr val="dk1"/>
              </a:buClr>
              <a:buSzPts val="2800"/>
              <a:buNone/>
            </a:pPr>
            <a:endParaRPr sz="28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a:p>
            <a:pPr marL="342900" lvl="0" indent="-114300" algn="l" rtl="0">
              <a:lnSpc>
                <a:spcPct val="100000"/>
              </a:lnSpc>
              <a:spcBef>
                <a:spcPts val="720"/>
              </a:spcBef>
              <a:spcAft>
                <a:spcPts val="0"/>
              </a:spcAft>
              <a:buClr>
                <a:schemeClr val="dk1"/>
              </a:buClr>
              <a:buSzPts val="3600"/>
              <a:buNone/>
            </a:pPr>
            <a:endParaRPr sz="3600"/>
          </a:p>
        </p:txBody>
      </p:sp>
      <p:graphicFrame>
        <p:nvGraphicFramePr>
          <p:cNvPr id="172" name="Google Shape;172;gd33dd999a7_0_26"/>
          <p:cNvGraphicFramePr/>
          <p:nvPr/>
        </p:nvGraphicFramePr>
        <p:xfrm>
          <a:off x="4650" y="1026650"/>
          <a:ext cx="12192000" cy="4723850"/>
        </p:xfrm>
        <a:graphic>
          <a:graphicData uri="http://schemas.openxmlformats.org/drawingml/2006/table">
            <a:tbl>
              <a:tblPr>
                <a:noFill/>
                <a:tableStyleId>{4092E824-382E-4633-9EC0-E60094747A27}</a:tableStyleId>
              </a:tblPr>
              <a:tblGrid>
                <a:gridCol w="690000">
                  <a:extLst>
                    <a:ext uri="{9D8B030D-6E8A-4147-A177-3AD203B41FA5}">
                      <a16:colId xmlns:a16="http://schemas.microsoft.com/office/drawing/2014/main" val="20000"/>
                    </a:ext>
                  </a:extLst>
                </a:gridCol>
                <a:gridCol w="1845000">
                  <a:extLst>
                    <a:ext uri="{9D8B030D-6E8A-4147-A177-3AD203B41FA5}">
                      <a16:colId xmlns:a16="http://schemas.microsoft.com/office/drawing/2014/main" val="20001"/>
                    </a:ext>
                  </a:extLst>
                </a:gridCol>
                <a:gridCol w="9657000">
                  <a:extLst>
                    <a:ext uri="{9D8B030D-6E8A-4147-A177-3AD203B41FA5}">
                      <a16:colId xmlns:a16="http://schemas.microsoft.com/office/drawing/2014/main" val="20002"/>
                    </a:ext>
                  </a:extLst>
                </a:gridCol>
              </a:tblGrid>
              <a:tr h="602425">
                <a:tc>
                  <a:txBody>
                    <a:bodyPr/>
                    <a:lstStyle/>
                    <a:p>
                      <a:pPr marL="0" lvl="0" indent="0" algn="l" rtl="0">
                        <a:spcBef>
                          <a:spcPts val="0"/>
                        </a:spcBef>
                        <a:spcAft>
                          <a:spcPts val="0"/>
                        </a:spcAft>
                        <a:buNone/>
                      </a:pPr>
                      <a:r>
                        <a:rPr lang="en-US" b="1">
                          <a:latin typeface="Verdana"/>
                          <a:ea typeface="Verdana"/>
                          <a:cs typeface="Verdana"/>
                          <a:sym typeface="Verdana"/>
                        </a:rPr>
                        <a:t>SMS</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STEP</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tc>
                  <a:txBody>
                    <a:bodyPr/>
                    <a:lstStyle/>
                    <a:p>
                      <a:pPr marL="0" lvl="0" indent="0" algn="l" rtl="0">
                        <a:spcBef>
                          <a:spcPts val="0"/>
                        </a:spcBef>
                        <a:spcAft>
                          <a:spcPts val="0"/>
                        </a:spcAft>
                        <a:buNone/>
                      </a:pPr>
                      <a:r>
                        <a:rPr lang="en-US" b="1">
                          <a:latin typeface="Verdana"/>
                          <a:ea typeface="Verdana"/>
                          <a:cs typeface="Verdana"/>
                          <a:sym typeface="Verdana"/>
                        </a:rPr>
                        <a:t>SMS TEXT</a:t>
                      </a: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ABC8E"/>
                    </a:solidFill>
                  </a:tcPr>
                </a:tc>
                <a:extLst>
                  <a:ext uri="{0D108BD9-81ED-4DB2-BD59-A6C34878D82A}">
                    <a16:rowId xmlns:a16="http://schemas.microsoft.com/office/drawing/2014/main" val="10000"/>
                  </a:ext>
                </a:extLst>
              </a:tr>
              <a:tr h="1787100">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400"/>
                        <a:buFont typeface="Arial"/>
                        <a:buNone/>
                      </a:pPr>
                      <a:r>
                        <a:rPr lang="en-US" b="1">
                          <a:solidFill>
                            <a:schemeClr val="dk1"/>
                          </a:solidFill>
                          <a:latin typeface="Verdana"/>
                          <a:ea typeface="Verdana"/>
                          <a:cs typeface="Verdana"/>
                          <a:sym typeface="Verdana"/>
                        </a:rPr>
                        <a:t>Self-Monitoring and Reporting:</a:t>
                      </a:r>
                      <a:endParaRPr b="1">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solidFill>
                            <a:schemeClr val="dk1"/>
                          </a:solidFill>
                          <a:latin typeface="Verdana"/>
                          <a:ea typeface="Verdana"/>
                          <a:cs typeface="Verdana"/>
                          <a:sym typeface="Verdana"/>
                        </a:rPr>
                        <a:t>7 days after Vaccination</a:t>
                      </a:r>
                      <a:endParaRPr b="1">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Your safety is important. Should you experience an adverse event or any illness (including symptoms of or confirmed COVID-19, severe headache, abdominal or limb pain), Report to Sisonke via the weblink: </a:t>
                      </a:r>
                      <a:r>
                        <a:rPr lang="en-US" u="sng">
                          <a:solidFill>
                            <a:schemeClr val="hlink"/>
                          </a:solidFill>
                          <a:latin typeface="Verdana"/>
                          <a:ea typeface="Verdana"/>
                          <a:cs typeface="Verdana"/>
                          <a:sym typeface="Verdana"/>
                          <a:hlinkClick r:id="rId3"/>
                        </a:rPr>
                        <a:t>https://is.gd/sisonke_ae</a:t>
                      </a:r>
                      <a:r>
                        <a:rPr lang="en-US">
                          <a:solidFill>
                            <a:schemeClr val="dk1"/>
                          </a:solidFill>
                          <a:latin typeface="Verdana"/>
                          <a:ea typeface="Verdana"/>
                          <a:cs typeface="Verdana"/>
                          <a:sym typeface="Verdana"/>
                        </a:rPr>
                        <a:t> or contact the Sisonke Safety-Desk: 0800-014-956 or email: </a:t>
                      </a:r>
                      <a:r>
                        <a:rPr lang="en-US" u="sng">
                          <a:solidFill>
                            <a:schemeClr val="hlink"/>
                          </a:solidFill>
                          <a:latin typeface="Verdana"/>
                          <a:ea typeface="Verdana"/>
                          <a:cs typeface="Verdana"/>
                          <a:sym typeface="Verdana"/>
                          <a:hlinkClick r:id="rId4"/>
                        </a:rPr>
                        <a:t>vtn.rml@hvtn.org</a:t>
                      </a:r>
                      <a:r>
                        <a:rPr lang="en-US">
                          <a:solidFill>
                            <a:schemeClr val="dk1"/>
                          </a:solidFill>
                          <a:latin typeface="Verdana"/>
                          <a:ea typeface="Verdana"/>
                          <a:cs typeface="Verdana"/>
                          <a:sym typeface="Verdana"/>
                        </a:rPr>
                        <a:t>.</a:t>
                      </a: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solidFill>
                            <a:schemeClr val="dk1"/>
                          </a:solidFill>
                          <a:latin typeface="Verdana"/>
                          <a:ea typeface="Verdana"/>
                          <a:cs typeface="Verdana"/>
                          <a:sym typeface="Verdana"/>
                        </a:rPr>
                        <a:t>This SMS will be received 7 days after vaccination is completed.</a:t>
                      </a:r>
                      <a:endParaRPr sz="13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2334325">
                <a:tc>
                  <a:txBody>
                    <a:bodyPr/>
                    <a:lstStyle/>
                    <a:p>
                      <a:pPr marL="0" lvl="0" indent="0" algn="ctr" rtl="0">
                        <a:spcBef>
                          <a:spcPts val="0"/>
                        </a:spcBef>
                        <a:spcAft>
                          <a:spcPts val="0"/>
                        </a:spcAft>
                        <a:buNone/>
                      </a:pPr>
                      <a:endParaRPr b="1">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400"/>
                        <a:buFont typeface="Arial"/>
                        <a:buNone/>
                      </a:pPr>
                      <a:r>
                        <a:rPr lang="en-US" b="1">
                          <a:solidFill>
                            <a:schemeClr val="dk1"/>
                          </a:solidFill>
                          <a:latin typeface="Verdana"/>
                          <a:ea typeface="Verdana"/>
                          <a:cs typeface="Verdana"/>
                          <a:sym typeface="Verdana"/>
                        </a:rPr>
                        <a:t>Self-Monitoring and Reporting:</a:t>
                      </a:r>
                      <a:endParaRPr b="1">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solidFill>
                            <a:schemeClr val="dk1"/>
                          </a:solidFill>
                          <a:latin typeface="Verdana"/>
                          <a:ea typeface="Verdana"/>
                          <a:cs typeface="Verdana"/>
                          <a:sym typeface="Verdana"/>
                        </a:rPr>
                        <a:t>14 days after Vaccination</a:t>
                      </a:r>
                      <a:endParaRPr b="1">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Your safety is important. Should you experience an adverse event or any illness (including symptoms of or confirmed COVID-19, severe headache, abdominal or limb pain), Report to Sisonke via the weblink: </a:t>
                      </a:r>
                      <a:r>
                        <a:rPr lang="en-US" u="sng">
                          <a:solidFill>
                            <a:schemeClr val="hlink"/>
                          </a:solidFill>
                          <a:latin typeface="Verdana"/>
                          <a:ea typeface="Verdana"/>
                          <a:cs typeface="Verdana"/>
                          <a:sym typeface="Verdana"/>
                          <a:hlinkClick r:id="rId3"/>
                        </a:rPr>
                        <a:t>https://is.gd/sisonke_ae</a:t>
                      </a:r>
                      <a:r>
                        <a:rPr lang="en-US">
                          <a:solidFill>
                            <a:schemeClr val="dk1"/>
                          </a:solidFill>
                          <a:latin typeface="Verdana"/>
                          <a:ea typeface="Verdana"/>
                          <a:cs typeface="Verdana"/>
                          <a:sym typeface="Verdana"/>
                        </a:rPr>
                        <a:t> or contact the Sisonke Safety-Desk: 0800-014-956 or email: </a:t>
                      </a:r>
                      <a:r>
                        <a:rPr lang="en-US" u="sng">
                          <a:solidFill>
                            <a:schemeClr val="hlink"/>
                          </a:solidFill>
                          <a:latin typeface="Verdana"/>
                          <a:ea typeface="Verdana"/>
                          <a:cs typeface="Verdana"/>
                          <a:sym typeface="Verdana"/>
                          <a:hlinkClick r:id="rId4"/>
                        </a:rPr>
                        <a:t>vtn.rml@hvtn.org</a:t>
                      </a:r>
                      <a:r>
                        <a:rPr lang="en-US">
                          <a:solidFill>
                            <a:schemeClr val="dk1"/>
                          </a:solidFill>
                          <a:latin typeface="Verdana"/>
                          <a:ea typeface="Verdana"/>
                          <a:cs typeface="Verdana"/>
                          <a:sym typeface="Verdana"/>
                        </a:rPr>
                        <a:t>.</a:t>
                      </a: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solidFill>
                            <a:schemeClr val="dk1"/>
                          </a:solidFill>
                          <a:latin typeface="Verdana"/>
                          <a:ea typeface="Verdana"/>
                          <a:cs typeface="Verdana"/>
                          <a:sym typeface="Verdana"/>
                        </a:rPr>
                        <a:t>This SMS will be received 14 after vaccination is completed.</a:t>
                      </a:r>
                      <a:endParaRPr sz="1300">
                        <a:solidFill>
                          <a:schemeClr val="dk1"/>
                        </a:solidFill>
                        <a:latin typeface="Verdana"/>
                        <a:ea typeface="Verdana"/>
                        <a:cs typeface="Verdana"/>
                        <a:sym typeface="Verdana"/>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173" name="Google Shape;173;gd33dd999a7_0_26"/>
          <p:cNvSpPr/>
          <p:nvPr/>
        </p:nvSpPr>
        <p:spPr>
          <a:xfrm>
            <a:off x="98721" y="4402346"/>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sz="2800" b="1">
              <a:solidFill>
                <a:schemeClr val="lt1"/>
              </a:solidFill>
              <a:latin typeface="Calibri"/>
              <a:ea typeface="Calibri"/>
              <a:cs typeface="Calibri"/>
              <a:sym typeface="Calibri"/>
            </a:endParaRPr>
          </a:p>
        </p:txBody>
      </p:sp>
      <p:sp>
        <p:nvSpPr>
          <p:cNvPr id="174" name="Google Shape;174;gd33dd999a7_0_26"/>
          <p:cNvSpPr/>
          <p:nvPr/>
        </p:nvSpPr>
        <p:spPr>
          <a:xfrm>
            <a:off x="112725" y="2387500"/>
            <a:ext cx="472500" cy="497700"/>
          </a:xfrm>
          <a:prstGeom prst="ellipse">
            <a:avLst/>
          </a:prstGeom>
          <a:solidFill>
            <a:srgbClr val="5ABC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sz="2800" b="1">
              <a:solidFill>
                <a:schemeClr val="lt1"/>
              </a:solidFill>
              <a:latin typeface="Calibri"/>
              <a:ea typeface="Calibri"/>
              <a:cs typeface="Calibri"/>
              <a:sym typeface="Calibri"/>
            </a:endParaRPr>
          </a:p>
        </p:txBody>
      </p:sp>
      <p:pic>
        <p:nvPicPr>
          <p:cNvPr id="175" name="Google Shape;175;gd33dd999a7_0_26"/>
          <p:cNvPicPr preferRelativeResize="0"/>
          <p:nvPr/>
        </p:nvPicPr>
        <p:blipFill rotWithShape="1">
          <a:blip r:embed="rId5">
            <a:alphaModFix/>
          </a:blip>
          <a:srcRect t="9256" b="9256"/>
          <a:stretch/>
        </p:blipFill>
        <p:spPr>
          <a:xfrm>
            <a:off x="794490" y="3112600"/>
            <a:ext cx="1124726" cy="654051"/>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Custom 3">
      <a:dk1>
        <a:srgbClr val="000000"/>
      </a:dk1>
      <a:lt1>
        <a:srgbClr val="FFFFFF"/>
      </a:lt1>
      <a:dk2>
        <a:srgbClr val="005D28"/>
      </a:dk2>
      <a:lt2>
        <a:srgbClr val="7F7F7F"/>
      </a:lt2>
      <a:accent1>
        <a:srgbClr val="005D28"/>
      </a:accent1>
      <a:accent2>
        <a:srgbClr val="39931D"/>
      </a:accent2>
      <a:accent3>
        <a:srgbClr val="9BBB59"/>
      </a:accent3>
      <a:accent4>
        <a:srgbClr val="FFC000"/>
      </a:accent4>
      <a:accent5>
        <a:srgbClr val="81875A"/>
      </a:accent5>
      <a:accent6>
        <a:srgbClr val="FFFF00"/>
      </a:accent6>
      <a:hlink>
        <a:srgbClr val="0000FF"/>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2212</Words>
  <Application>Microsoft Office PowerPoint</Application>
  <PresentationFormat>Widescreen</PresentationFormat>
  <Paragraphs>242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Verdana</vt:lpstr>
      <vt:lpstr>Courier New</vt:lpstr>
      <vt:lpstr>Calibri</vt:lpstr>
      <vt:lpstr>Economica</vt:lpstr>
      <vt:lpstr>Arial</vt:lpstr>
      <vt:lpstr>Proxima Nova</vt:lpstr>
      <vt:lpstr>Custom Design</vt:lpstr>
      <vt:lpstr>PowerPoint Presentation</vt:lpstr>
      <vt:lpstr>PowerPoint Presentation</vt:lpstr>
      <vt:lpstr>Who is eligible to enrol for the Sisonke Vaccine Program?</vt:lpstr>
      <vt:lpstr>Vaccine Voucher holders not yet vaccinated by 13 April ‘21</vt:lpstr>
      <vt:lpstr>Participants already vaccinated prior to 13 April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Schonm</dc:creator>
  <cp:lastModifiedBy>Dr M Moodley</cp:lastModifiedBy>
  <cp:revision>1</cp:revision>
  <dcterms:created xsi:type="dcterms:W3CDTF">2020-09-30T07:19:26Z</dcterms:created>
  <dcterms:modified xsi:type="dcterms:W3CDTF">2021-04-27T05:33:23Z</dcterms:modified>
</cp:coreProperties>
</file>